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1" r:id="rId2"/>
    <p:sldId id="275" r:id="rId3"/>
    <p:sldId id="258" r:id="rId4"/>
    <p:sldId id="261" r:id="rId5"/>
    <p:sldId id="263" r:id="rId6"/>
    <p:sldId id="265" r:id="rId7"/>
    <p:sldId id="276" r:id="rId8"/>
    <p:sldId id="278" r:id="rId9"/>
    <p:sldId id="266" r:id="rId10"/>
    <p:sldId id="300" r:id="rId11"/>
    <p:sldId id="291" r:id="rId12"/>
    <p:sldId id="289" r:id="rId13"/>
    <p:sldId id="311" r:id="rId14"/>
    <p:sldId id="312" r:id="rId15"/>
    <p:sldId id="296" r:id="rId16"/>
    <p:sldId id="303" r:id="rId17"/>
    <p:sldId id="304" r:id="rId18"/>
    <p:sldId id="307" r:id="rId19"/>
    <p:sldId id="308" r:id="rId20"/>
    <p:sldId id="309" r:id="rId21"/>
    <p:sldId id="310" r:id="rId22"/>
    <p:sldId id="305" r:id="rId23"/>
    <p:sldId id="306" r:id="rId24"/>
    <p:sldId id="298" r:id="rId25"/>
  </p:sldIdLst>
  <p:sldSz cx="9144000" cy="6858000" type="screen4x3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5" autoAdjust="0"/>
  </p:normalViewPr>
  <p:slideViewPr>
    <p:cSldViewPr>
      <p:cViewPr varScale="1">
        <p:scale>
          <a:sx n="44" d="100"/>
          <a:sy n="44" d="100"/>
        </p:scale>
        <p:origin x="160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44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64D05-7ECC-49A9-8B4C-DA5680C01EF2}" type="datetimeFigureOut">
              <a:rPr lang="en-US" smtClean="0"/>
              <a:t>03/11/2016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D7C6-C78A-4C6F-994E-9D5A8136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D44A-493E-4D62-B785-F075A9807A69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677863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6C42-FDE7-4859-A509-F0D55258A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6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6C42-FDE7-4859-A509-F0D55258A5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6C42-FDE7-4859-A509-F0D55258A5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6C42-FDE7-4859-A509-F0D55258A5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  <p:sp>
        <p:nvSpPr>
          <p:cNvPr id="359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DD0C4-E4A6-46EE-976D-790F27AB2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6C42-FDE7-4859-A509-F0D55258A5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6C42-FDE7-4859-A509-F0D55258A5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&gt;&gt;OUT&gt;&gt;LONG LIVE JESSICA AND YOUR ORGANIZING TEAM. THE PRESENTATION TOPICS COULDN’T HAVE COME AT A BETTER TIME. CONGRATULATIONS!!!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6C42-FDE7-4859-A509-F0D55258A5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9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8A7E9E-63DD-4270-8D7B-5C04E4234FE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6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E09D-51AA-48F6-A0A5-BF5FFDED447E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FD6E-D70A-4E56-A094-C28BA1FE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breez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0969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Arial Black" panose="020B0A04020102020204" pitchFamily="34" charset="0"/>
              </a:rPr>
              <a:t>6</a:t>
            </a:r>
            <a:r>
              <a:rPr lang="en-US" sz="3000" baseline="30000" dirty="0">
                <a:latin typeface="Arial Black" panose="020B0A04020102020204" pitchFamily="34" charset="0"/>
              </a:rPr>
              <a:t>TH</a:t>
            </a:r>
            <a:r>
              <a:rPr lang="en-US" sz="3000" dirty="0">
                <a:latin typeface="Arial Black" panose="020B0A04020102020204" pitchFamily="34" charset="0"/>
              </a:rPr>
              <a:t> GLOBAL ISLAMIC FINANCE FORUM</a:t>
            </a:r>
            <a:br>
              <a:rPr lang="en-US" sz="3000" dirty="0">
                <a:latin typeface="Arial Black" panose="020B0A04020102020204" pitchFamily="34" charset="0"/>
              </a:rPr>
            </a:br>
            <a:r>
              <a:rPr lang="en-US" sz="3000" dirty="0">
                <a:latin typeface="Arial Black" panose="020B0A04020102020204" pitchFamily="34" charset="0"/>
              </a:rPr>
              <a:t>NOVEMBER 2016, NAIROBI - KENYA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  <a:solidFill>
            <a:schemeClr val="bg2"/>
          </a:solidFill>
        </p:spPr>
        <p:txBody>
          <a:bodyPr numCol="1">
            <a:normAutofit/>
          </a:bodyPr>
          <a:lstStyle/>
          <a:p>
            <a:pPr algn="ctr">
              <a:buNone/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Joof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Momodou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Musa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DIRECTOR/CEO</a:t>
            </a:r>
            <a:endParaRPr lang="en-US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90" y="4800600"/>
            <a:ext cx="8599110" cy="1905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222" y="3978414"/>
            <a:ext cx="1679222" cy="822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756" y="3978414"/>
            <a:ext cx="669411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JAIZ TAKAFUL INSURANCE PLC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078" y="1704900"/>
            <a:ext cx="8679644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ISLAMIC INSURANCE(TAKAFUL)/MICRO TAKAFUL GROWTH POTENTIALS IN AFRICA</a:t>
            </a:r>
          </a:p>
        </p:txBody>
      </p:sp>
    </p:spTree>
  </p:cSld>
  <p:clrMapOvr>
    <a:masterClrMapping/>
  </p:clrMapOvr>
  <p:transition>
    <p:dissolve/>
    <p:sndAc>
      <p:stSnd>
        <p:snd r:embed="rId3" name="breez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868362"/>
          </a:xfr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000" dirty="0">
                <a:latin typeface="Arial Black" panose="020B0A04020102020204" pitchFamily="34" charset="0"/>
              </a:rPr>
              <a:t>Takaful &amp; Economy…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02277-8671-4159-9137-5CD0CBEBF15F}" type="datetime3">
              <a:rPr lang="en-US" smtClean="0"/>
              <a:pPr>
                <a:defRPr/>
              </a:pPr>
              <a:t>3 November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MMJOOF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A125D-C76B-471E-B371-6904B44B24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19855" y="1812460"/>
            <a:ext cx="5266944" cy="1683092"/>
          </a:xfrm>
          <a:custGeom>
            <a:avLst/>
            <a:gdLst>
              <a:gd name="connsiteX0" fmla="*/ 280521 w 1683092"/>
              <a:gd name="connsiteY0" fmla="*/ 0 h 5266944"/>
              <a:gd name="connsiteX1" fmla="*/ 1402571 w 1683092"/>
              <a:gd name="connsiteY1" fmla="*/ 0 h 5266944"/>
              <a:gd name="connsiteX2" fmla="*/ 1683092 w 1683092"/>
              <a:gd name="connsiteY2" fmla="*/ 280521 h 5266944"/>
              <a:gd name="connsiteX3" fmla="*/ 1683092 w 1683092"/>
              <a:gd name="connsiteY3" fmla="*/ 5266944 h 5266944"/>
              <a:gd name="connsiteX4" fmla="*/ 1683092 w 1683092"/>
              <a:gd name="connsiteY4" fmla="*/ 5266944 h 5266944"/>
              <a:gd name="connsiteX5" fmla="*/ 0 w 1683092"/>
              <a:gd name="connsiteY5" fmla="*/ 5266944 h 5266944"/>
              <a:gd name="connsiteX6" fmla="*/ 0 w 1683092"/>
              <a:gd name="connsiteY6" fmla="*/ 5266944 h 5266944"/>
              <a:gd name="connsiteX7" fmla="*/ 0 w 1683092"/>
              <a:gd name="connsiteY7" fmla="*/ 280521 h 5266944"/>
              <a:gd name="connsiteX8" fmla="*/ 280521 w 1683092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92" h="5266944">
                <a:moveTo>
                  <a:pt x="1683092" y="877842"/>
                </a:moveTo>
                <a:lnTo>
                  <a:pt x="1683092" y="4389102"/>
                </a:lnTo>
                <a:cubicBezTo>
                  <a:pt x="1683092" y="4873919"/>
                  <a:pt x="1642957" y="5266944"/>
                  <a:pt x="1593449" y="5266944"/>
                </a:cubicBezTo>
                <a:lnTo>
                  <a:pt x="0" y="5266944"/>
                </a:lnTo>
                <a:lnTo>
                  <a:pt x="0" y="5266944"/>
                </a:lnTo>
                <a:lnTo>
                  <a:pt x="0" y="0"/>
                </a:lnTo>
                <a:lnTo>
                  <a:pt x="0" y="0"/>
                </a:lnTo>
                <a:lnTo>
                  <a:pt x="1593449" y="0"/>
                </a:lnTo>
                <a:cubicBezTo>
                  <a:pt x="1642957" y="0"/>
                  <a:pt x="1683092" y="393025"/>
                  <a:pt x="1683092" y="87784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05987" rIns="329812" bIns="205987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Insuring the uninsured insurable risk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200" y="1602072"/>
            <a:ext cx="2962656" cy="2103865"/>
          </a:xfrm>
          <a:custGeom>
            <a:avLst/>
            <a:gdLst>
              <a:gd name="connsiteX0" fmla="*/ 0 w 2962656"/>
              <a:gd name="connsiteY0" fmla="*/ 350651 h 2103865"/>
              <a:gd name="connsiteX1" fmla="*/ 350651 w 2962656"/>
              <a:gd name="connsiteY1" fmla="*/ 0 h 2103865"/>
              <a:gd name="connsiteX2" fmla="*/ 2612005 w 2962656"/>
              <a:gd name="connsiteY2" fmla="*/ 0 h 2103865"/>
              <a:gd name="connsiteX3" fmla="*/ 2962656 w 2962656"/>
              <a:gd name="connsiteY3" fmla="*/ 350651 h 2103865"/>
              <a:gd name="connsiteX4" fmla="*/ 2962656 w 2962656"/>
              <a:gd name="connsiteY4" fmla="*/ 1753214 h 2103865"/>
              <a:gd name="connsiteX5" fmla="*/ 2612005 w 2962656"/>
              <a:gd name="connsiteY5" fmla="*/ 2103865 h 2103865"/>
              <a:gd name="connsiteX6" fmla="*/ 350651 w 2962656"/>
              <a:gd name="connsiteY6" fmla="*/ 2103865 h 2103865"/>
              <a:gd name="connsiteX7" fmla="*/ 0 w 2962656"/>
              <a:gd name="connsiteY7" fmla="*/ 1753214 h 2103865"/>
              <a:gd name="connsiteX8" fmla="*/ 0 w 2962656"/>
              <a:gd name="connsiteY8" fmla="*/ 350651 h 210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56" h="2103865">
                <a:moveTo>
                  <a:pt x="0" y="350651"/>
                </a:moveTo>
                <a:cubicBezTo>
                  <a:pt x="0" y="156992"/>
                  <a:pt x="156992" y="0"/>
                  <a:pt x="350651" y="0"/>
                </a:cubicBezTo>
                <a:lnTo>
                  <a:pt x="2612005" y="0"/>
                </a:lnTo>
                <a:cubicBezTo>
                  <a:pt x="2805664" y="0"/>
                  <a:pt x="2962656" y="156992"/>
                  <a:pt x="2962656" y="350651"/>
                </a:cubicBezTo>
                <a:lnTo>
                  <a:pt x="2962656" y="1753214"/>
                </a:lnTo>
                <a:cubicBezTo>
                  <a:pt x="2962656" y="1946873"/>
                  <a:pt x="2805664" y="2103865"/>
                  <a:pt x="2612005" y="2103865"/>
                </a:cubicBezTo>
                <a:lnTo>
                  <a:pt x="350651" y="2103865"/>
                </a:lnTo>
                <a:cubicBezTo>
                  <a:pt x="156992" y="2103865"/>
                  <a:pt x="0" y="1946873"/>
                  <a:pt x="0" y="1753214"/>
                </a:cubicBezTo>
                <a:lnTo>
                  <a:pt x="0" y="3506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282" tIns="136992" rIns="171282" bIns="13699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Comprehensive Risk Insurance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16962" y="3811131"/>
            <a:ext cx="5261800" cy="2313158"/>
          </a:xfrm>
          <a:custGeom>
            <a:avLst/>
            <a:gdLst>
              <a:gd name="connsiteX0" fmla="*/ 385534 w 2313158"/>
              <a:gd name="connsiteY0" fmla="*/ 0 h 5261800"/>
              <a:gd name="connsiteX1" fmla="*/ 1927624 w 2313158"/>
              <a:gd name="connsiteY1" fmla="*/ 0 h 5261800"/>
              <a:gd name="connsiteX2" fmla="*/ 2313158 w 2313158"/>
              <a:gd name="connsiteY2" fmla="*/ 385534 h 5261800"/>
              <a:gd name="connsiteX3" fmla="*/ 2313158 w 2313158"/>
              <a:gd name="connsiteY3" fmla="*/ 5261800 h 5261800"/>
              <a:gd name="connsiteX4" fmla="*/ 2313158 w 2313158"/>
              <a:gd name="connsiteY4" fmla="*/ 5261800 h 5261800"/>
              <a:gd name="connsiteX5" fmla="*/ 0 w 2313158"/>
              <a:gd name="connsiteY5" fmla="*/ 5261800 h 5261800"/>
              <a:gd name="connsiteX6" fmla="*/ 0 w 2313158"/>
              <a:gd name="connsiteY6" fmla="*/ 5261800 h 5261800"/>
              <a:gd name="connsiteX7" fmla="*/ 0 w 2313158"/>
              <a:gd name="connsiteY7" fmla="*/ 385534 h 5261800"/>
              <a:gd name="connsiteX8" fmla="*/ 385534 w 2313158"/>
              <a:gd name="connsiteY8" fmla="*/ 0 h 526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158" h="5261800">
                <a:moveTo>
                  <a:pt x="2313158" y="876985"/>
                </a:moveTo>
                <a:lnTo>
                  <a:pt x="2313158" y="4384815"/>
                </a:lnTo>
                <a:cubicBezTo>
                  <a:pt x="2313158" y="4869161"/>
                  <a:pt x="2237277" y="5261799"/>
                  <a:pt x="2143672" y="5261799"/>
                </a:cubicBezTo>
                <a:lnTo>
                  <a:pt x="0" y="5261799"/>
                </a:lnTo>
                <a:lnTo>
                  <a:pt x="0" y="5261799"/>
                </a:lnTo>
                <a:lnTo>
                  <a:pt x="0" y="1"/>
                </a:lnTo>
                <a:lnTo>
                  <a:pt x="0" y="1"/>
                </a:lnTo>
                <a:lnTo>
                  <a:pt x="2143672" y="1"/>
                </a:lnTo>
                <a:cubicBezTo>
                  <a:pt x="2237277" y="1"/>
                  <a:pt x="2313158" y="392639"/>
                  <a:pt x="2313158" y="8769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36744" rIns="360568" bIns="236744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Successful Economies are backed by vibrant Insurance industries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Increased Investment with more participants in Insurance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More confidence for new economic ventures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7200" y="3915778"/>
            <a:ext cx="2959762" cy="2103865"/>
          </a:xfrm>
          <a:custGeom>
            <a:avLst/>
            <a:gdLst>
              <a:gd name="connsiteX0" fmla="*/ 0 w 2959762"/>
              <a:gd name="connsiteY0" fmla="*/ 350651 h 2103865"/>
              <a:gd name="connsiteX1" fmla="*/ 350651 w 2959762"/>
              <a:gd name="connsiteY1" fmla="*/ 0 h 2103865"/>
              <a:gd name="connsiteX2" fmla="*/ 2609111 w 2959762"/>
              <a:gd name="connsiteY2" fmla="*/ 0 h 2103865"/>
              <a:gd name="connsiteX3" fmla="*/ 2959762 w 2959762"/>
              <a:gd name="connsiteY3" fmla="*/ 350651 h 2103865"/>
              <a:gd name="connsiteX4" fmla="*/ 2959762 w 2959762"/>
              <a:gd name="connsiteY4" fmla="*/ 1753214 h 2103865"/>
              <a:gd name="connsiteX5" fmla="*/ 2609111 w 2959762"/>
              <a:gd name="connsiteY5" fmla="*/ 2103865 h 2103865"/>
              <a:gd name="connsiteX6" fmla="*/ 350651 w 2959762"/>
              <a:gd name="connsiteY6" fmla="*/ 2103865 h 2103865"/>
              <a:gd name="connsiteX7" fmla="*/ 0 w 2959762"/>
              <a:gd name="connsiteY7" fmla="*/ 1753214 h 2103865"/>
              <a:gd name="connsiteX8" fmla="*/ 0 w 2959762"/>
              <a:gd name="connsiteY8" fmla="*/ 350651 h 210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9762" h="2103865">
                <a:moveTo>
                  <a:pt x="0" y="350651"/>
                </a:moveTo>
                <a:cubicBezTo>
                  <a:pt x="0" y="156992"/>
                  <a:pt x="156992" y="0"/>
                  <a:pt x="350651" y="0"/>
                </a:cubicBezTo>
                <a:lnTo>
                  <a:pt x="2609111" y="0"/>
                </a:lnTo>
                <a:cubicBezTo>
                  <a:pt x="2802770" y="0"/>
                  <a:pt x="2959762" y="156992"/>
                  <a:pt x="2959762" y="350651"/>
                </a:cubicBezTo>
                <a:lnTo>
                  <a:pt x="2959762" y="1753214"/>
                </a:lnTo>
                <a:cubicBezTo>
                  <a:pt x="2959762" y="1946873"/>
                  <a:pt x="2802770" y="2103865"/>
                  <a:pt x="2609111" y="2103865"/>
                </a:cubicBezTo>
                <a:lnTo>
                  <a:pt x="350651" y="2103865"/>
                </a:lnTo>
                <a:cubicBezTo>
                  <a:pt x="156992" y="2103865"/>
                  <a:pt x="0" y="1946873"/>
                  <a:pt x="0" y="1753214"/>
                </a:cubicBezTo>
                <a:lnTo>
                  <a:pt x="0" y="3506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282" tIns="136992" rIns="171282" bIns="13699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Increased Economic Activity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23636"/>
            <a:ext cx="1679222" cy="8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2628"/>
      </p:ext>
    </p:extLst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60648"/>
            <a:ext cx="6434166" cy="1239526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l">
              <a:defRPr/>
            </a:pP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Successful Developments..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Nigeria’s Minister of Finance Launches Takaful 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Operations from 2013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SI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D1EC69-B913-4DB9-8391-51299F140C54}" type="datetime3">
              <a:rPr lang="en-US" smtClean="0"/>
              <a:pPr/>
              <a:t>3 November 2016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MMJOOF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BA1225-296D-4066-BEAD-089E1500AE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6630" name="Picture 2" descr="E:\Lagos Nov 2013\Hon Minister of Finan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31632"/>
            <a:ext cx="8156222" cy="4618331"/>
          </a:xfrm>
          <a:noFill/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685800" y="1600200"/>
            <a:ext cx="6396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Nigeria’s Minister of Finance Launches Takaful Operations from 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8194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Nigeria has great potentials for Takaful Insurance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en-US" dirty="0"/>
              <a:t> its large population and Muslim community coupled with the fact that Takaful is for all irrespective of faith. Already Two Operators have been Licensed this year.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60648"/>
            <a:ext cx="1679222" cy="117098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5905332" cy="815716"/>
          </a:xfr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Successful Developments..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Nigeria’s Minister of Finance Launches Takaful 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Operations from 2013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356"/>
            <a:ext cx="8229600" cy="5386643"/>
          </a:xfrm>
        </p:spPr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TGL Annual Profit Sharing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From 2009, TGL has annually distributed profits to participants.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Micro Takaful has great potentials in Gambia following the success story of Takaful Gambia Limited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Profit Sha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71002"/>
            <a:ext cx="7924800" cy="3456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71406"/>
            <a:ext cx="1905000" cy="89959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Takaful Insurance of Africa in Kenya continuous to do well</a:t>
            </a:r>
          </a:p>
          <a:p>
            <a:r>
              <a:rPr lang="en-US" dirty="0"/>
              <a:t>Phoenix of Zambia’s Takaful Window is doing well</a:t>
            </a:r>
          </a:p>
          <a:p>
            <a:r>
              <a:rPr lang="en-US" dirty="0"/>
              <a:t>We have Zep-Re Takaful Window in Sudan providing Re-Takaful and Training</a:t>
            </a:r>
          </a:p>
          <a:p>
            <a:r>
              <a:rPr lang="en-US" dirty="0"/>
              <a:t>Africa Re-providing Re-Takaful from Egypt……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Successful Developments..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4638"/>
            <a:ext cx="2133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6621"/>
      </p:ext>
    </p:extLst>
  </p:cSld>
  <p:clrMapOvr>
    <a:masterClrMapping/>
  </p:clrMapOvr>
  <p:transition>
    <p:dissolve/>
    <p:sndAc>
      <p:stSnd>
        <p:snd r:embed="rId3" name="breez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Large Muslim Population: Population is a driver of growth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With the large Muslim population spread across Africa, Takaful has great growth potentials.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 The increasing consciousness of Muslims to use financial product that are Shariah compliant.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 2007/2008 economic crunch showcased the resilient nature of Islamic finance.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Value proposition embedded in surplus sharing</a:t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020762"/>
          </a:xfr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Takaful Potentials In Africa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1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67" y="274638"/>
            <a:ext cx="2209800" cy="10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9026"/>
      </p:ext>
    </p:extLst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5638800" cy="914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RESOLUTION!!!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Takaful is a blessing for African with the African Hospitality and culture of “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CARING AND SHARING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TAKAFUL – THE BEST AND MOST SUITABLE SYSTEM OF INSURANCE FOR AFRICA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8" descr="khgipta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" y="3429000"/>
            <a:ext cx="7315200" cy="17526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867" y="304801"/>
            <a:ext cx="2209800" cy="9144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dirty="0">
                <a:solidFill>
                  <a:srgbClr val="FF860D"/>
                </a:solidFill>
                <a:latin typeface="Times New Roman" panose="02020603050405020304" pitchFamily="18" charset="0"/>
              </a:rPr>
            </a:br>
            <a:br>
              <a:rPr lang="en-US" altLang="en-US" dirty="0">
                <a:solidFill>
                  <a:srgbClr val="FF860D"/>
                </a:solidFill>
                <a:latin typeface="Times New Roman" panose="02020603050405020304" pitchFamily="18" charset="0"/>
              </a:rPr>
            </a:br>
            <a:endParaRPr lang="en-US" altLang="en-US" dirty="0">
              <a:solidFill>
                <a:srgbClr val="FF86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Micro-insurance defined: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“Generally, micro-insurance is viewed just like other normal insurance on small scale for low-income people”</a:t>
            </a:r>
          </a:p>
          <a:p>
            <a:pPr algn="ctr" eaLnBrk="1" hangingPunct="1">
              <a:buFontTx/>
              <a:buNone/>
            </a:pP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MicroTakaful redefined</a:t>
            </a:r>
            <a:r>
              <a:rPr lang="en-US" altLang="en-US" sz="4400" b="1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“A mechanism to provide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Shariah-based</a:t>
            </a:r>
            <a:r>
              <a:rPr lang="en-US" altLang="en-US" b="1" dirty="0">
                <a:latin typeface="Times New Roman" panose="02020603050405020304" pitchFamily="18" charset="0"/>
              </a:rPr>
              <a:t> protection to the blue collared,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under-privileged</a:t>
            </a:r>
            <a:r>
              <a:rPr lang="en-US" altLang="en-US" b="1" dirty="0">
                <a:latin typeface="Times New Roman" panose="02020603050405020304" pitchFamily="18" charset="0"/>
              </a:rPr>
              <a:t> individuals at an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affordable cost</a:t>
            </a:r>
            <a:r>
              <a:rPr lang="en-US" altLang="en-US" b="1" dirty="0">
                <a:latin typeface="Times New Roman" panose="02020603050405020304" pitchFamily="18" charset="0"/>
              </a:rPr>
              <a:t>”.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304800"/>
            <a:ext cx="6477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Arial Black" panose="020B0A04020102020204" pitchFamily="34" charset="0"/>
              </a:rPr>
              <a:t>MICRO TAKAFUL !!!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1" y="381000"/>
            <a:ext cx="1828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7726"/>
      </p:ext>
    </p:extLst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anose="02020603050405020304" pitchFamily="18" charset="0"/>
              </a:rPr>
              <a:t>   </a:t>
            </a:r>
            <a:r>
              <a:rPr lang="en-GB" altLang="en-US" sz="2400" dirty="0" err="1">
                <a:latin typeface="Times New Roman" panose="02020603050405020304" pitchFamily="18" charset="0"/>
              </a:rPr>
              <a:t>MicroTakaful</a:t>
            </a:r>
            <a:r>
              <a:rPr lang="en-GB" altLang="en-US" sz="2400" dirty="0">
                <a:latin typeface="Times New Roman" panose="02020603050405020304" pitchFamily="18" charset="0"/>
              </a:rPr>
              <a:t> can help needy people improve </a:t>
            </a:r>
            <a:r>
              <a:rPr lang="en-GB" altLang="en-US" sz="2400">
                <a:latin typeface="Times New Roman" panose="02020603050405020304" pitchFamily="18" charset="0"/>
              </a:rPr>
              <a:t>their livelihood </a:t>
            </a: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anose="02020603050405020304" pitchFamily="18" charset="0"/>
              </a:rPr>
              <a:t>   </a:t>
            </a:r>
            <a:r>
              <a:rPr lang="en-GB" altLang="en-US" sz="2400" dirty="0" err="1">
                <a:latin typeface="Times New Roman" panose="02020603050405020304" pitchFamily="18" charset="0"/>
              </a:rPr>
              <a:t>Microtakaful</a:t>
            </a:r>
            <a:r>
              <a:rPr lang="en-GB" altLang="en-US" sz="2400" dirty="0">
                <a:latin typeface="Times New Roman" panose="02020603050405020304" pitchFamily="18" charset="0"/>
              </a:rPr>
              <a:t> will help them sustain their financial well being.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anose="02020603050405020304" pitchFamily="18" charset="0"/>
              </a:rPr>
              <a:t>   Feeling of togetherness &amp; security.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anose="02020603050405020304" pitchFamily="18" charset="0"/>
              </a:rPr>
              <a:t>   Opens avenues for joint efforts for mutual benefits.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anose="02020603050405020304" pitchFamily="18" charset="0"/>
              </a:rPr>
              <a:t>   Cooperative approach and outlook.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anose="02020603050405020304" pitchFamily="18" charset="0"/>
              </a:rPr>
              <a:t>   Result oriented 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anose="02020603050405020304" pitchFamily="18" charset="0"/>
              </a:rPr>
              <a:t>   Society benefits at large.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42"/>
            <a:ext cx="5905332" cy="102075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8600" dirty="0">
                <a:solidFill>
                  <a:schemeClr val="bg1"/>
                </a:solidFill>
                <a:latin typeface="Arial Black" panose="020B0A04020102020204" pitchFamily="34" charset="0"/>
              </a:rPr>
              <a:t>MICROTAKAFUL CONT’D…….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532" y="354678"/>
            <a:ext cx="2095668" cy="9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1905"/>
      </p:ext>
    </p:extLst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860D"/>
                </a:solidFill>
                <a:latin typeface="Times New Roman" panose="02020603050405020304" pitchFamily="18" charset="0"/>
              </a:rPr>
              <a:t>Basic Elements of Takaful</a:t>
            </a:r>
          </a:p>
        </p:txBody>
      </p:sp>
      <p:sp>
        <p:nvSpPr>
          <p:cNvPr id="3482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/>
          </a:p>
        </p:txBody>
      </p: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381000" y="16764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Mutuality and cooperation.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Takaful contract pertains to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Tabarru’at</a:t>
            </a:r>
            <a:r>
              <a:rPr lang="en-US" altLang="en-US" sz="2400" dirty="0">
                <a:latin typeface="Times New Roman" panose="02020603050405020304" pitchFamily="18" charset="0"/>
              </a:rPr>
              <a:t> as against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mu’awadat</a:t>
            </a:r>
            <a:r>
              <a:rPr lang="en-US" altLang="en-US" sz="2400" dirty="0">
                <a:latin typeface="Times New Roman" panose="02020603050405020304" pitchFamily="18" charset="0"/>
              </a:rPr>
              <a:t> in case of conventional insurance.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Payments made with the intention of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Tabarru</a:t>
            </a:r>
            <a:r>
              <a:rPr lang="en-US" altLang="en-US" sz="2400" dirty="0">
                <a:latin typeface="Times New Roman" panose="02020603050405020304" pitchFamily="18" charset="0"/>
              </a:rPr>
              <a:t> (contribution)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Eliminates the elements of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Gharrar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Maisir</a:t>
            </a:r>
            <a:r>
              <a:rPr lang="en-US" altLang="en-US" sz="2400" dirty="0">
                <a:latin typeface="Times New Roman" panose="02020603050405020304" pitchFamily="18" charset="0"/>
              </a:rPr>
              <a:t> and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Riba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latin typeface="Times New Roman" panose="02020603050405020304" pitchFamily="18" charset="0"/>
              </a:rPr>
              <a:t>Wakalah</a:t>
            </a:r>
            <a:r>
              <a:rPr lang="en-US" altLang="en-US" sz="2400" dirty="0">
                <a:latin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</a:rPr>
              <a:t>Modarabah</a:t>
            </a:r>
            <a:r>
              <a:rPr lang="en-US" altLang="en-US" sz="2400" dirty="0">
                <a:latin typeface="Times New Roman" panose="02020603050405020304" pitchFamily="18" charset="0"/>
              </a:rPr>
              <a:t> basis of operations.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Joint Guarantee / Indemnity amongst participants – shared responsibility.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Constitution of separate “Participants’ Takaful Fund”.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Constitution of “Shariah Supervisory Board.”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Investments as per Shariah.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42"/>
            <a:ext cx="5905332" cy="71595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8600" dirty="0">
                <a:solidFill>
                  <a:schemeClr val="bg1"/>
                </a:solidFill>
                <a:latin typeface="Arial Black" panose="020B0A04020102020204" pitchFamily="34" charset="0"/>
              </a:rPr>
              <a:t>MICROTAKAFUL CONT’D…….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32" y="274642"/>
            <a:ext cx="2095668" cy="8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3527"/>
      </p:ext>
    </p:extLst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610453" y="436579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1610453" y="4394906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723291" y="436632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648553" y="5762258"/>
            <a:ext cx="4038600" cy="304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084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9979815"/>
              </p:ext>
            </p:extLst>
          </p:nvPr>
        </p:nvGraphicFramePr>
        <p:xfrm>
          <a:off x="6864373" y="1903943"/>
          <a:ext cx="10287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4" imgW="3533851" imgH="4965802" progId="">
                  <p:embed/>
                </p:oleObj>
              </mc:Choice>
              <mc:Fallback>
                <p:oleObj name="Visio" r:id="rId4" imgW="3533851" imgH="4965802" progId="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73" y="1903943"/>
                        <a:ext cx="102870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781800" y="3187466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</a:rPr>
              <a:t>Participants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445839" y="2305407"/>
            <a:ext cx="3881656" cy="2089499"/>
          </a:xfrm>
          <a:prstGeom prst="downArrowCallout">
            <a:avLst>
              <a:gd name="adj1" fmla="val 39655"/>
              <a:gd name="adj2" fmla="val 39655"/>
              <a:gd name="adj3" fmla="val 16667"/>
              <a:gd name="adj4" fmla="val 6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828800" y="5203998"/>
            <a:ext cx="4074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Pool of Contributions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447800" y="2751201"/>
            <a:ext cx="395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</a:rPr>
              <a:t>Participants Contribution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625624" y="4952820"/>
            <a:ext cx="4038600" cy="304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Arrow: Right 1"/>
          <p:cNvSpPr/>
          <p:nvPr/>
        </p:nvSpPr>
        <p:spPr>
          <a:xfrm rot="10800000">
            <a:off x="5398779" y="2751201"/>
            <a:ext cx="1383021" cy="14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74642"/>
            <a:ext cx="5905332" cy="102075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8600" dirty="0">
                <a:solidFill>
                  <a:schemeClr val="bg1"/>
                </a:solidFill>
                <a:latin typeface="Arial Black" panose="020B0A04020102020204" pitchFamily="34" charset="0"/>
              </a:rPr>
              <a:t>MICROTAKAFUL CONT’D…….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532" y="354678"/>
            <a:ext cx="2095668" cy="9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8389"/>
      </p:ext>
    </p:extLst>
  </p:cSld>
  <p:clrMapOvr>
    <a:masterClrMapping/>
  </p:clrMapOvr>
  <p:transition advTm="3000">
    <p:dissolv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32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32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6" grpId="0"/>
      <p:bldP spid="3087" grpId="0" animBg="1"/>
      <p:bldP spid="3089" grpId="0"/>
      <p:bldP spid="3090" grpId="0"/>
      <p:bldP spid="30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is Takaful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Operationalizing Takaful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Takaful Management Responsibility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Takaful Regulatory Framework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Differences : Conventional Insurance &amp; Takaful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Takaful &amp; Economy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Micro Takaful Definition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Operation of Micro Takaful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Successful Developments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Way Forward</a:t>
            </a:r>
          </a:p>
        </p:txBody>
      </p:sp>
      <p:pic>
        <p:nvPicPr>
          <p:cNvPr id="6" name="Picture 4" descr="bismila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6629400" cy="11430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5" name="Rectangle 4"/>
          <p:cNvSpPr/>
          <p:nvPr/>
        </p:nvSpPr>
        <p:spPr>
          <a:xfrm>
            <a:off x="3210808" y="1387476"/>
            <a:ext cx="222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74638"/>
            <a:ext cx="1600200" cy="1173161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4495800" y="4795838"/>
            <a:ext cx="1257300" cy="842962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9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Investment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Income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895600" y="4795838"/>
            <a:ext cx="1485900" cy="842962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Operational Cost of Takaful / ReTakaful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943600" y="4778375"/>
            <a:ext cx="1143000" cy="842963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Claims 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Reserves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200900" y="4778375"/>
            <a:ext cx="1143000" cy="842963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Surplus (Balance)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43200" y="4679950"/>
            <a:ext cx="5715000" cy="1111250"/>
          </a:xfrm>
          <a:prstGeom prst="rect">
            <a:avLst/>
          </a:prstGeom>
          <a:noFill/>
          <a:ln w="28575">
            <a:solidFill>
              <a:srgbClr val="FF99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857500" y="5797550"/>
            <a:ext cx="4914900" cy="527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P A R T I C I P A N T S’  T A K A F U L  F U N D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(P.T.F.)</a:t>
            </a:r>
            <a:endParaRPr lang="en-US" altLang="en-US" sz="180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500563" y="2057400"/>
            <a:ext cx="1443037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Mudarib’s Share of PTF’s Investment Income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1938338" y="2057400"/>
            <a:ext cx="1109662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Wakalah Fee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3159125" y="2057400"/>
            <a:ext cx="1222375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Investment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Income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6070600" y="2057400"/>
            <a:ext cx="1331913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Management Expense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the Company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7513638" y="2057400"/>
            <a:ext cx="1443037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Verdana" panose="020B0604030504040204" pitchFamily="34" charset="0"/>
              </a:rPr>
              <a:t>Profit/Loss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828800" y="1905000"/>
            <a:ext cx="7239000" cy="1143000"/>
          </a:xfrm>
          <a:prstGeom prst="rect">
            <a:avLst/>
          </a:prstGeom>
          <a:noFill/>
          <a:ln w="28575">
            <a:solidFill>
              <a:srgbClr val="FF99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2936875" y="1600200"/>
            <a:ext cx="4551363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S H A R E   H O L D E R S’   F U N D  (S.H.F.)</a:t>
            </a:r>
            <a:endParaRPr lang="en-US" altLang="en-US" sz="1800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1676400" y="1524000"/>
            <a:ext cx="65024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4953000" y="4267200"/>
            <a:ext cx="0" cy="51435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3886200" y="2952750"/>
            <a:ext cx="0" cy="6096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8" name="Group 18"/>
          <p:cNvGrpSpPr>
            <a:grpSpLocks/>
          </p:cNvGrpSpPr>
          <p:nvPr/>
        </p:nvGrpSpPr>
        <p:grpSpPr bwMode="auto">
          <a:xfrm>
            <a:off x="1600200" y="5505450"/>
            <a:ext cx="6248400" cy="819150"/>
            <a:chOff x="2880" y="9360"/>
            <a:chExt cx="9900" cy="1980"/>
          </a:xfrm>
        </p:grpSpPr>
        <p:sp>
          <p:nvSpPr>
            <p:cNvPr id="35893" name="Line 19"/>
            <p:cNvSpPr>
              <a:spLocks noChangeShapeType="1"/>
            </p:cNvSpPr>
            <p:nvPr/>
          </p:nvSpPr>
          <p:spPr bwMode="auto">
            <a:xfrm flipH="1">
              <a:off x="2880" y="11340"/>
              <a:ext cx="9720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lg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20"/>
            <p:cNvSpPr>
              <a:spLocks noChangeShapeType="1"/>
            </p:cNvSpPr>
            <p:nvPr/>
          </p:nvSpPr>
          <p:spPr bwMode="auto">
            <a:xfrm>
              <a:off x="12780" y="9360"/>
              <a:ext cx="0" cy="198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9" name="AutoShape 21"/>
          <p:cNvSpPr>
            <a:spLocks noChangeArrowheads="1"/>
          </p:cNvSpPr>
          <p:nvPr/>
        </p:nvSpPr>
        <p:spPr bwMode="auto">
          <a:xfrm>
            <a:off x="228600" y="5753100"/>
            <a:ext cx="1371600" cy="1028700"/>
          </a:xfrm>
          <a:prstGeom prst="cube">
            <a:avLst>
              <a:gd name="adj" fmla="val 15125"/>
            </a:avLst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36576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anose="020B0604030504040204" pitchFamily="34" charset="0"/>
              </a:rPr>
              <a:t>Participant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60" name="AutoShape 22"/>
          <p:cNvSpPr>
            <a:spLocks noChangeArrowheads="1"/>
          </p:cNvSpPr>
          <p:nvPr/>
        </p:nvSpPr>
        <p:spPr bwMode="auto">
          <a:xfrm>
            <a:off x="304800" y="4305300"/>
            <a:ext cx="1257300" cy="1028700"/>
          </a:xfrm>
          <a:prstGeom prst="cube">
            <a:avLst>
              <a:gd name="adj" fmla="val 15125"/>
            </a:avLst>
          </a:prstGeom>
          <a:solidFill>
            <a:srgbClr val="666699">
              <a:alpha val="50195"/>
            </a:srgbClr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7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70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WAQF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5861" name="Line 23"/>
          <p:cNvSpPr>
            <a:spLocks noChangeShapeType="1"/>
          </p:cNvSpPr>
          <p:nvPr/>
        </p:nvSpPr>
        <p:spPr bwMode="auto">
          <a:xfrm flipV="1">
            <a:off x="914400" y="5334000"/>
            <a:ext cx="0" cy="381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4"/>
          <p:cNvSpPr>
            <a:spLocks noChangeShapeType="1"/>
          </p:cNvSpPr>
          <p:nvPr/>
        </p:nvSpPr>
        <p:spPr bwMode="auto">
          <a:xfrm>
            <a:off x="1587500" y="5029200"/>
            <a:ext cx="10795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AutoShape 25"/>
          <p:cNvSpPr>
            <a:spLocks noChangeArrowheads="1"/>
          </p:cNvSpPr>
          <p:nvPr/>
        </p:nvSpPr>
        <p:spPr bwMode="auto">
          <a:xfrm>
            <a:off x="266700" y="2667000"/>
            <a:ext cx="1257300" cy="1028700"/>
          </a:xfrm>
          <a:prstGeom prst="cube">
            <a:avLst>
              <a:gd name="adj" fmla="val 15125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anose="020B0604030504040204" pitchFamily="34" charset="0"/>
              </a:rPr>
              <a:t>Takaful Operator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64" name="AutoShape 26"/>
          <p:cNvSpPr>
            <a:spLocks noChangeArrowheads="1"/>
          </p:cNvSpPr>
          <p:nvPr/>
        </p:nvSpPr>
        <p:spPr bwMode="auto">
          <a:xfrm>
            <a:off x="381000" y="1257300"/>
            <a:ext cx="1257300" cy="1028700"/>
          </a:xfrm>
          <a:prstGeom prst="cube">
            <a:avLst>
              <a:gd name="adj" fmla="val 15125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anose="020B0604030504040204" pitchFamily="34" charset="0"/>
              </a:rPr>
              <a:t>Share Holder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35865" name="Line 27"/>
          <p:cNvSpPr>
            <a:spLocks noChangeShapeType="1"/>
          </p:cNvSpPr>
          <p:nvPr/>
        </p:nvSpPr>
        <p:spPr bwMode="auto">
          <a:xfrm>
            <a:off x="8210550" y="1524000"/>
            <a:ext cx="0" cy="6096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28"/>
          <p:cNvSpPr>
            <a:spLocks noChangeShapeType="1"/>
          </p:cNvSpPr>
          <p:nvPr/>
        </p:nvSpPr>
        <p:spPr bwMode="auto">
          <a:xfrm>
            <a:off x="914400" y="2286000"/>
            <a:ext cx="0" cy="381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29"/>
          <p:cNvSpPr>
            <a:spLocks noChangeShapeType="1"/>
          </p:cNvSpPr>
          <p:nvPr/>
        </p:nvSpPr>
        <p:spPr bwMode="auto">
          <a:xfrm>
            <a:off x="914400" y="3733800"/>
            <a:ext cx="0" cy="5334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30"/>
          <p:cNvSpPr>
            <a:spLocks noChangeShapeType="1"/>
          </p:cNvSpPr>
          <p:nvPr/>
        </p:nvSpPr>
        <p:spPr bwMode="auto">
          <a:xfrm>
            <a:off x="76200" y="4800600"/>
            <a:ext cx="2286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31"/>
          <p:cNvSpPr>
            <a:spLocks noChangeShapeType="1"/>
          </p:cNvSpPr>
          <p:nvPr/>
        </p:nvSpPr>
        <p:spPr bwMode="auto">
          <a:xfrm>
            <a:off x="76200" y="1981200"/>
            <a:ext cx="30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2"/>
          <p:cNvSpPr>
            <a:spLocks noChangeShapeType="1"/>
          </p:cNvSpPr>
          <p:nvPr/>
        </p:nvSpPr>
        <p:spPr bwMode="auto">
          <a:xfrm flipV="1">
            <a:off x="63500" y="2006600"/>
            <a:ext cx="0" cy="28194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3"/>
          <p:cNvSpPr>
            <a:spLocks noChangeShapeType="1"/>
          </p:cNvSpPr>
          <p:nvPr/>
        </p:nvSpPr>
        <p:spPr bwMode="auto">
          <a:xfrm>
            <a:off x="1524000" y="2971800"/>
            <a:ext cx="3048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 flipV="1">
            <a:off x="5638800" y="3028950"/>
            <a:ext cx="0" cy="177165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AutoShape 35"/>
          <p:cNvSpPr>
            <a:spLocks noChangeArrowheads="1"/>
          </p:cNvSpPr>
          <p:nvPr/>
        </p:nvSpPr>
        <p:spPr bwMode="auto">
          <a:xfrm>
            <a:off x="3657600" y="3517900"/>
            <a:ext cx="1828800" cy="749300"/>
          </a:xfrm>
          <a:prstGeom prst="bevel">
            <a:avLst>
              <a:gd name="adj" fmla="val 12500"/>
            </a:avLst>
          </a:prstGeom>
          <a:solidFill>
            <a:srgbClr val="800080">
              <a:alpha val="70195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anose="020B0604030504040204" pitchFamily="34" charset="0"/>
              </a:rPr>
              <a:t>Investment 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anose="020B0604030504040204" pitchFamily="34" charset="0"/>
              </a:rPr>
              <a:t>the Company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5874" name="Line 36"/>
          <p:cNvSpPr>
            <a:spLocks noChangeShapeType="1"/>
          </p:cNvSpPr>
          <p:nvPr/>
        </p:nvSpPr>
        <p:spPr bwMode="auto">
          <a:xfrm>
            <a:off x="1600200" y="4648200"/>
            <a:ext cx="6858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7"/>
          <p:cNvSpPr>
            <a:spLocks noChangeShapeType="1"/>
          </p:cNvSpPr>
          <p:nvPr/>
        </p:nvSpPr>
        <p:spPr bwMode="auto">
          <a:xfrm flipV="1">
            <a:off x="2286000" y="2971800"/>
            <a:ext cx="0" cy="16764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Line 38"/>
          <p:cNvSpPr>
            <a:spLocks noChangeShapeType="1"/>
          </p:cNvSpPr>
          <p:nvPr/>
        </p:nvSpPr>
        <p:spPr bwMode="auto">
          <a:xfrm rot="-5400000">
            <a:off x="3476625" y="3533775"/>
            <a:ext cx="0" cy="40005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7" name="Line 39"/>
          <p:cNvSpPr>
            <a:spLocks noChangeShapeType="1"/>
          </p:cNvSpPr>
          <p:nvPr/>
        </p:nvSpPr>
        <p:spPr bwMode="auto">
          <a:xfrm>
            <a:off x="3302000" y="3048000"/>
            <a:ext cx="0" cy="685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Line 40"/>
          <p:cNvSpPr>
            <a:spLocks noChangeShapeType="1"/>
          </p:cNvSpPr>
          <p:nvPr/>
        </p:nvSpPr>
        <p:spPr bwMode="auto">
          <a:xfrm rot="-5400000">
            <a:off x="3467100" y="3848100"/>
            <a:ext cx="0" cy="381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9" name="Line 41"/>
          <p:cNvSpPr>
            <a:spLocks noChangeShapeType="1"/>
          </p:cNvSpPr>
          <p:nvPr/>
        </p:nvSpPr>
        <p:spPr bwMode="auto">
          <a:xfrm>
            <a:off x="3276600" y="4038600"/>
            <a:ext cx="19050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4" name="Text Box 55"/>
          <p:cNvSpPr txBox="1">
            <a:spLocks noChangeArrowheads="1"/>
          </p:cNvSpPr>
          <p:nvPr/>
        </p:nvSpPr>
        <p:spPr bwMode="auto">
          <a:xfrm>
            <a:off x="114300" y="835202"/>
            <a:ext cx="834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Palatino Linotype" panose="02040502050505030304" pitchFamily="18" charset="0"/>
              </a:rPr>
              <a:t>The Takaful Advantage 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57200" y="274642"/>
            <a:ext cx="5905332" cy="63975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8600" dirty="0">
                <a:solidFill>
                  <a:schemeClr val="bg1"/>
                </a:solidFill>
                <a:latin typeface="Arial Black" panose="020B0A04020102020204" pitchFamily="34" charset="0"/>
              </a:rPr>
              <a:t>MICROTAKAFUL CONT’D…….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04" y="149402"/>
            <a:ext cx="2324268" cy="8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8577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2357438" y="1981200"/>
            <a:ext cx="4762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2314575" y="3657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6400800" y="1981200"/>
            <a:ext cx="9525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362200" y="2438400"/>
            <a:ext cx="4038600" cy="12192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39899"/>
              </p:ext>
            </p:extLst>
          </p:nvPr>
        </p:nvGraphicFramePr>
        <p:xfrm>
          <a:off x="6719888" y="577911"/>
          <a:ext cx="10287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4" imgW="3533851" imgH="4965802" progId="">
                  <p:embed/>
                </p:oleObj>
              </mc:Choice>
              <mc:Fallback>
                <p:oleObj name="Visio" r:id="rId4" imgW="3533851" imgH="4965802" progId="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577911"/>
                        <a:ext cx="102870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587067" y="1835739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</a:rPr>
              <a:t>Participants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2743200" y="782633"/>
            <a:ext cx="3505200" cy="1600200"/>
          </a:xfrm>
          <a:prstGeom prst="downArrowCallout">
            <a:avLst>
              <a:gd name="adj1" fmla="val 54762"/>
              <a:gd name="adj2" fmla="val 54762"/>
              <a:gd name="adj3" fmla="val 16667"/>
              <a:gd name="adj4" fmla="val 6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074988" y="1129938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</a:rPr>
              <a:t>Participants Contribution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136900" y="2667000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Pool of Contributions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381125" y="3924300"/>
            <a:ext cx="762000" cy="685800"/>
          </a:xfrm>
          <a:prstGeom prst="flowChartManualOperat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6472238" y="3948113"/>
            <a:ext cx="762000" cy="685800"/>
          </a:xfrm>
          <a:prstGeom prst="flowChartManualOperat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5400000">
            <a:off x="6210300" y="3419475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AutoShape 15"/>
          <p:cNvSpPr>
            <a:spLocks noChangeArrowheads="1"/>
          </p:cNvSpPr>
          <p:nvPr/>
        </p:nvSpPr>
        <p:spPr bwMode="auto">
          <a:xfrm>
            <a:off x="3810000" y="3962400"/>
            <a:ext cx="762000" cy="685800"/>
          </a:xfrm>
          <a:prstGeom prst="flowChartManualOperat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10800000">
            <a:off x="3852863" y="3505200"/>
            <a:ext cx="6858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022350" y="4648200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Wakala Fee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632200" y="47244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Claims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461000" y="4724400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Re-Takaful Expense etc.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16200000" flipH="1">
            <a:off x="1500188" y="3419475"/>
            <a:ext cx="914400" cy="838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21"/>
          <p:cNvSpPr>
            <a:spLocks noChangeArrowheads="1"/>
          </p:cNvSpPr>
          <p:nvPr/>
        </p:nvSpPr>
        <p:spPr bwMode="auto">
          <a:xfrm>
            <a:off x="1477963" y="2030413"/>
            <a:ext cx="503237" cy="247650"/>
          </a:xfrm>
          <a:prstGeom prst="leftArrow">
            <a:avLst>
              <a:gd name="adj1" fmla="val 50000"/>
              <a:gd name="adj2" fmla="val 50801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 rot="10800000">
            <a:off x="1417638" y="2260600"/>
            <a:ext cx="557212" cy="24765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5563" y="1563688"/>
            <a:ext cx="2647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800000"/>
                </a:solidFill>
              </a:rPr>
              <a:t>Investment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800000"/>
                </a:solidFill>
              </a:rPr>
              <a:t>Shariah Complaint Securities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-20638" y="2611438"/>
            <a:ext cx="25463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800000"/>
                </a:solidFill>
              </a:rPr>
              <a:t>Profit from Investment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800000"/>
                </a:solidFill>
              </a:rPr>
              <a:t>(Part of the profit goes to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800000"/>
                </a:solidFill>
              </a:rPr>
              <a:t>Company for acting as mudarib)</a:t>
            </a:r>
          </a:p>
        </p:txBody>
      </p:sp>
      <p:pic>
        <p:nvPicPr>
          <p:cNvPr id="40984" name="Picture 25" descr="BIG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039938"/>
            <a:ext cx="4000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350" y="0"/>
            <a:ext cx="5905332" cy="63975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8600" dirty="0">
                <a:solidFill>
                  <a:schemeClr val="bg1"/>
                </a:solidFill>
                <a:latin typeface="Arial Black" panose="020B0A04020102020204" pitchFamily="34" charset="0"/>
              </a:rPr>
              <a:t>MICROTAKAFUL CONT’D…….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754" y="-177417"/>
            <a:ext cx="2324268" cy="834233"/>
          </a:xfrm>
          <a:prstGeom prst="rect">
            <a:avLst/>
          </a:prstGeom>
        </p:spPr>
      </p:pic>
      <p:sp>
        <p:nvSpPr>
          <p:cNvPr id="2" name="Arrow: Right 1"/>
          <p:cNvSpPr/>
          <p:nvPr/>
        </p:nvSpPr>
        <p:spPr>
          <a:xfrm rot="10800000">
            <a:off x="6400800" y="1301017"/>
            <a:ext cx="2667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00713"/>
      </p:ext>
    </p:extLst>
  </p:cSld>
  <p:clrMapOvr>
    <a:masterClrMapping/>
  </p:clrMapOvr>
  <p:transition advTm="3000">
    <p:dissolv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/>
      <p:bldP spid="12306" grpId="0"/>
      <p:bldP spid="123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000" r="12500" b="8000"/>
          <a:stretch>
            <a:fillRect/>
          </a:stretch>
        </p:blipFill>
        <p:spPr bwMode="auto">
          <a:xfrm>
            <a:off x="138113" y="12954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274642"/>
            <a:ext cx="5905332" cy="86835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8600" dirty="0">
                <a:solidFill>
                  <a:schemeClr val="bg1"/>
                </a:solidFill>
                <a:latin typeface="Arial Black" panose="020B0A04020102020204" pitchFamily="34" charset="0"/>
              </a:rPr>
              <a:t>MICROTAKAFUL CONT’D…….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532" y="274643"/>
            <a:ext cx="2324268" cy="8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040"/>
      </p:ext>
    </p:extLst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76200" y="1457179"/>
            <a:ext cx="6400800" cy="1143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en-US" sz="1800">
              <a:solidFill>
                <a:srgbClr val="FFFFCC"/>
              </a:solidFill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609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Fire</a:t>
            </a: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2514600" y="1600200"/>
            <a:ext cx="20574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Theft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 rot="-1327973">
            <a:off x="1235075" y="1533525"/>
            <a:ext cx="1211263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Rainfall</a:t>
            </a: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 rot="886612">
            <a:off x="4800600" y="1447800"/>
            <a:ext cx="1371600" cy="533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Floods</a:t>
            </a:r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2209800" y="1981200"/>
            <a:ext cx="12192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Agriculture</a:t>
            </a:r>
          </a:p>
        </p:txBody>
      </p:sp>
      <p:sp>
        <p:nvSpPr>
          <p:cNvPr id="25608" name="Text Box 47"/>
          <p:cNvSpPr txBox="1">
            <a:spLocks noChangeArrowheads="1"/>
          </p:cNvSpPr>
          <p:nvPr/>
        </p:nvSpPr>
        <p:spPr bwMode="auto">
          <a:xfrm>
            <a:off x="2002990" y="1071133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FF0000"/>
                </a:solidFill>
              </a:rPr>
              <a:t>Property</a:t>
            </a:r>
          </a:p>
        </p:txBody>
      </p:sp>
      <p:sp>
        <p:nvSpPr>
          <p:cNvPr id="25609" name="Oval 48"/>
          <p:cNvSpPr>
            <a:spLocks noChangeArrowheads="1"/>
          </p:cNvSpPr>
          <p:nvPr/>
        </p:nvSpPr>
        <p:spPr bwMode="auto">
          <a:xfrm>
            <a:off x="3581400" y="1981200"/>
            <a:ext cx="16002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Prices</a:t>
            </a:r>
          </a:p>
        </p:txBody>
      </p:sp>
      <p:sp>
        <p:nvSpPr>
          <p:cNvPr id="25610" name="Oval 39"/>
          <p:cNvSpPr>
            <a:spLocks noChangeArrowheads="1"/>
          </p:cNvSpPr>
          <p:nvPr/>
        </p:nvSpPr>
        <p:spPr bwMode="auto">
          <a:xfrm>
            <a:off x="5029200" y="2863975"/>
            <a:ext cx="4074776" cy="25146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en-US" sz="2400">
              <a:solidFill>
                <a:srgbClr val="FFFFCC"/>
              </a:solidFill>
            </a:endParaRPr>
          </a:p>
        </p:txBody>
      </p:sp>
      <p:sp>
        <p:nvSpPr>
          <p:cNvPr id="25611" name="Oval 40"/>
          <p:cNvSpPr>
            <a:spLocks noChangeArrowheads="1"/>
          </p:cNvSpPr>
          <p:nvPr/>
        </p:nvSpPr>
        <p:spPr bwMode="auto">
          <a:xfrm>
            <a:off x="5562600" y="2322773"/>
            <a:ext cx="1905000" cy="2249227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CC"/>
                </a:solidFill>
              </a:rPr>
              <a:t>Hospitalisation</a:t>
            </a:r>
          </a:p>
        </p:txBody>
      </p:sp>
      <p:sp>
        <p:nvSpPr>
          <p:cNvPr id="25612" name="Text Box 43"/>
          <p:cNvSpPr txBox="1">
            <a:spLocks noChangeArrowheads="1"/>
          </p:cNvSpPr>
          <p:nvPr/>
        </p:nvSpPr>
        <p:spPr bwMode="auto">
          <a:xfrm>
            <a:off x="6629400" y="44196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Dental</a:t>
            </a:r>
          </a:p>
        </p:txBody>
      </p:sp>
      <p:sp>
        <p:nvSpPr>
          <p:cNvPr id="25613" name="Text Box 44"/>
          <p:cNvSpPr txBox="1">
            <a:spLocks noChangeArrowheads="1"/>
          </p:cNvSpPr>
          <p:nvPr/>
        </p:nvSpPr>
        <p:spPr bwMode="auto">
          <a:xfrm rot="-4826946">
            <a:off x="4548188" y="3375025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Optical</a:t>
            </a:r>
          </a:p>
        </p:txBody>
      </p:sp>
      <p:sp>
        <p:nvSpPr>
          <p:cNvPr id="25614" name="Text Box 46"/>
          <p:cNvSpPr txBox="1">
            <a:spLocks noChangeArrowheads="1"/>
          </p:cNvSpPr>
          <p:nvPr/>
        </p:nvSpPr>
        <p:spPr bwMode="auto">
          <a:xfrm rot="-2001515">
            <a:off x="7583488" y="3713163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Dread Disease</a:t>
            </a:r>
          </a:p>
        </p:txBody>
      </p:sp>
      <p:sp>
        <p:nvSpPr>
          <p:cNvPr id="25615" name="Oval 41"/>
          <p:cNvSpPr>
            <a:spLocks noChangeArrowheads="1"/>
          </p:cNvSpPr>
          <p:nvPr/>
        </p:nvSpPr>
        <p:spPr bwMode="auto">
          <a:xfrm>
            <a:off x="7238999" y="2590800"/>
            <a:ext cx="1658827" cy="9906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FFCC"/>
                </a:solidFill>
              </a:rPr>
              <a:t>Out-patient</a:t>
            </a:r>
          </a:p>
        </p:txBody>
      </p:sp>
      <p:sp>
        <p:nvSpPr>
          <p:cNvPr id="25616" name="Rectangle 42"/>
          <p:cNvSpPr>
            <a:spLocks noChangeArrowheads="1"/>
          </p:cNvSpPr>
          <p:nvPr/>
        </p:nvSpPr>
        <p:spPr bwMode="auto">
          <a:xfrm>
            <a:off x="7066588" y="2024192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D95127"/>
                </a:solidFill>
              </a:rPr>
              <a:t>Health</a:t>
            </a:r>
          </a:p>
        </p:txBody>
      </p:sp>
      <p:sp>
        <p:nvSpPr>
          <p:cNvPr id="25617" name="Text Box 45"/>
          <p:cNvSpPr txBox="1">
            <a:spLocks noChangeArrowheads="1"/>
          </p:cNvSpPr>
          <p:nvPr/>
        </p:nvSpPr>
        <p:spPr bwMode="auto">
          <a:xfrm>
            <a:off x="6288088" y="241776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/>
              <a:t>Surgical</a:t>
            </a:r>
          </a:p>
        </p:txBody>
      </p:sp>
      <p:sp>
        <p:nvSpPr>
          <p:cNvPr id="25618" name="Oval 24"/>
          <p:cNvSpPr>
            <a:spLocks noChangeArrowheads="1"/>
          </p:cNvSpPr>
          <p:nvPr/>
        </p:nvSpPr>
        <p:spPr bwMode="auto">
          <a:xfrm>
            <a:off x="120856" y="2985940"/>
            <a:ext cx="3733800" cy="1741741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9" name="Text Box 25"/>
          <p:cNvSpPr txBox="1">
            <a:spLocks noChangeArrowheads="1"/>
          </p:cNvSpPr>
          <p:nvPr/>
        </p:nvSpPr>
        <p:spPr bwMode="auto">
          <a:xfrm>
            <a:off x="180233" y="2494757"/>
            <a:ext cx="182840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CCFF66"/>
                </a:solidFill>
              </a:rPr>
              <a:t>Disability</a:t>
            </a:r>
          </a:p>
        </p:txBody>
      </p:sp>
      <p:sp>
        <p:nvSpPr>
          <p:cNvPr id="25620" name="Text Box 26"/>
          <p:cNvSpPr txBox="1">
            <a:spLocks noChangeArrowheads="1"/>
          </p:cNvSpPr>
          <p:nvPr/>
        </p:nvSpPr>
        <p:spPr bwMode="auto">
          <a:xfrm>
            <a:off x="914400" y="39624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Dismemberment</a:t>
            </a:r>
          </a:p>
        </p:txBody>
      </p:sp>
      <p:sp>
        <p:nvSpPr>
          <p:cNvPr id="25621" name="Text Box 29"/>
          <p:cNvSpPr txBox="1">
            <a:spLocks noChangeArrowheads="1"/>
          </p:cNvSpPr>
          <p:nvPr/>
        </p:nvSpPr>
        <p:spPr bwMode="auto">
          <a:xfrm>
            <a:off x="457200" y="3276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FFCC"/>
                </a:solidFill>
              </a:rPr>
              <a:t>Partial</a:t>
            </a:r>
          </a:p>
        </p:txBody>
      </p:sp>
      <p:sp>
        <p:nvSpPr>
          <p:cNvPr id="25622" name="Oval 30"/>
          <p:cNvSpPr>
            <a:spLocks noChangeArrowheads="1"/>
          </p:cNvSpPr>
          <p:nvPr/>
        </p:nvSpPr>
        <p:spPr bwMode="auto">
          <a:xfrm>
            <a:off x="1219200" y="2895600"/>
            <a:ext cx="1524000" cy="477838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FFCC"/>
                </a:solidFill>
              </a:rPr>
              <a:t>Permanent</a:t>
            </a:r>
          </a:p>
        </p:txBody>
      </p:sp>
      <p:sp>
        <p:nvSpPr>
          <p:cNvPr id="25623" name="Text Box 33"/>
          <p:cNvSpPr txBox="1">
            <a:spLocks noChangeArrowheads="1"/>
          </p:cNvSpPr>
          <p:nvPr/>
        </p:nvSpPr>
        <p:spPr bwMode="auto">
          <a:xfrm>
            <a:off x="1676400" y="35052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Temporary</a:t>
            </a:r>
          </a:p>
        </p:txBody>
      </p:sp>
      <p:sp>
        <p:nvSpPr>
          <p:cNvPr id="25624" name="Text Box 36"/>
          <p:cNvSpPr txBox="1">
            <a:spLocks noChangeArrowheads="1"/>
          </p:cNvSpPr>
          <p:nvPr/>
        </p:nvSpPr>
        <p:spPr bwMode="auto">
          <a:xfrm>
            <a:off x="2819400" y="32004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Total</a:t>
            </a:r>
          </a:p>
        </p:txBody>
      </p:sp>
      <p:sp>
        <p:nvSpPr>
          <p:cNvPr id="25625" name="Text Box 37"/>
          <p:cNvSpPr txBox="1">
            <a:spLocks noChangeArrowheads="1"/>
          </p:cNvSpPr>
          <p:nvPr/>
        </p:nvSpPr>
        <p:spPr bwMode="auto">
          <a:xfrm rot="-1126825">
            <a:off x="2216150" y="4135438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FFCC"/>
                </a:solidFill>
              </a:rPr>
              <a:t>Credit Disability</a:t>
            </a:r>
          </a:p>
        </p:txBody>
      </p:sp>
      <p:sp>
        <p:nvSpPr>
          <p:cNvPr id="25626" name="Text Box 12"/>
          <p:cNvSpPr txBox="1">
            <a:spLocks noChangeArrowheads="1"/>
          </p:cNvSpPr>
          <p:nvPr/>
        </p:nvSpPr>
        <p:spPr bwMode="auto">
          <a:xfrm>
            <a:off x="2753859" y="4368004"/>
            <a:ext cx="2608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0070C0"/>
                </a:solidFill>
              </a:rPr>
              <a:t>Life</a:t>
            </a:r>
            <a:r>
              <a:rPr lang="en-GB" altLang="en-US" sz="2800" b="1" dirty="0">
                <a:solidFill>
                  <a:srgbClr val="00CCFF"/>
                </a:solidFill>
              </a:rPr>
              <a:t> </a:t>
            </a:r>
            <a:r>
              <a:rPr lang="en-GB" altLang="en-US" sz="2800" b="1" dirty="0">
                <a:solidFill>
                  <a:srgbClr val="0070C0"/>
                </a:solidFill>
              </a:rPr>
              <a:t>Insurance</a:t>
            </a:r>
          </a:p>
        </p:txBody>
      </p:sp>
      <p:sp>
        <p:nvSpPr>
          <p:cNvPr id="25627" name="Oval 14"/>
          <p:cNvSpPr>
            <a:spLocks noChangeArrowheads="1"/>
          </p:cNvSpPr>
          <p:nvPr/>
        </p:nvSpPr>
        <p:spPr bwMode="auto">
          <a:xfrm>
            <a:off x="595187" y="4810361"/>
            <a:ext cx="6096000" cy="2057400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en-US" sz="1600">
              <a:solidFill>
                <a:srgbClr val="FFFFCC"/>
              </a:solidFill>
            </a:endParaRPr>
          </a:p>
        </p:txBody>
      </p:sp>
      <p:sp>
        <p:nvSpPr>
          <p:cNvPr id="25628" name="Text Box 17"/>
          <p:cNvSpPr txBox="1">
            <a:spLocks noChangeArrowheads="1"/>
          </p:cNvSpPr>
          <p:nvPr/>
        </p:nvSpPr>
        <p:spPr bwMode="auto">
          <a:xfrm>
            <a:off x="1485900" y="5557838"/>
            <a:ext cx="1984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FFFFCC"/>
                </a:solidFill>
              </a:rPr>
              <a:t>Credit Life</a:t>
            </a:r>
          </a:p>
        </p:txBody>
      </p:sp>
      <p:sp>
        <p:nvSpPr>
          <p:cNvPr id="25629" name="Text Box 18"/>
          <p:cNvSpPr txBox="1">
            <a:spLocks noChangeArrowheads="1"/>
          </p:cNvSpPr>
          <p:nvPr/>
        </p:nvSpPr>
        <p:spPr bwMode="auto">
          <a:xfrm>
            <a:off x="4589463" y="5638800"/>
            <a:ext cx="1506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CC"/>
                </a:solidFill>
              </a:rPr>
              <a:t>Funeral</a:t>
            </a:r>
          </a:p>
        </p:txBody>
      </p:sp>
      <p:sp>
        <p:nvSpPr>
          <p:cNvPr id="25630" name="Text Box 19"/>
          <p:cNvSpPr txBox="1">
            <a:spLocks noChangeArrowheads="1"/>
          </p:cNvSpPr>
          <p:nvPr/>
        </p:nvSpPr>
        <p:spPr bwMode="auto">
          <a:xfrm>
            <a:off x="2590800" y="59436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Endowments</a:t>
            </a:r>
          </a:p>
        </p:txBody>
      </p:sp>
      <p:sp>
        <p:nvSpPr>
          <p:cNvPr id="25631" name="Rectangle 20"/>
          <p:cNvSpPr>
            <a:spLocks noChangeArrowheads="1"/>
          </p:cNvSpPr>
          <p:nvPr/>
        </p:nvSpPr>
        <p:spPr bwMode="auto">
          <a:xfrm rot="-762669">
            <a:off x="622300" y="53943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“Transition funds”</a:t>
            </a:r>
          </a:p>
        </p:txBody>
      </p:sp>
      <p:sp>
        <p:nvSpPr>
          <p:cNvPr id="25632" name="Text Box 21"/>
          <p:cNvSpPr txBox="1">
            <a:spLocks noChangeArrowheads="1"/>
          </p:cNvSpPr>
          <p:nvPr/>
        </p:nvSpPr>
        <p:spPr bwMode="auto">
          <a:xfrm rot="2768664">
            <a:off x="2929732" y="5285581"/>
            <a:ext cx="106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Pensions</a:t>
            </a:r>
          </a:p>
        </p:txBody>
      </p:sp>
      <p:sp>
        <p:nvSpPr>
          <p:cNvPr id="25633" name="Text Box 22"/>
          <p:cNvSpPr txBox="1">
            <a:spLocks noChangeArrowheads="1"/>
          </p:cNvSpPr>
          <p:nvPr/>
        </p:nvSpPr>
        <p:spPr bwMode="auto">
          <a:xfrm rot="-851378">
            <a:off x="4203700" y="6172200"/>
            <a:ext cx="1881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FFCC"/>
                </a:solidFill>
              </a:rPr>
              <a:t>Education Life</a:t>
            </a:r>
          </a:p>
        </p:txBody>
      </p:sp>
      <p:sp>
        <p:nvSpPr>
          <p:cNvPr id="25639" name="Rectangle 55"/>
          <p:cNvSpPr>
            <a:spLocks noChangeArrowheads="1"/>
          </p:cNvSpPr>
          <p:nvPr/>
        </p:nvSpPr>
        <p:spPr bwMode="auto">
          <a:xfrm>
            <a:off x="221544" y="87778"/>
            <a:ext cx="701745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860D"/>
                </a:solidFill>
                <a:latin typeface="Times New Roman" panose="02020603050405020304" pitchFamily="18" charset="0"/>
              </a:rPr>
              <a:t>Types of MicroTakaful Products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89" y="218550"/>
            <a:ext cx="1865312" cy="9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79116"/>
      </p:ext>
    </p:extLst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848600" cy="1600200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Arial Black" panose="020B0A04020102020204" pitchFamily="34" charset="0"/>
              </a:rPr>
              <a:t>Questions &amp; Answers</a:t>
            </a:r>
          </a:p>
        </p:txBody>
      </p:sp>
      <p:sp>
        <p:nvSpPr>
          <p:cNvPr id="4" name="WordArt 20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762000" y="206375"/>
            <a:ext cx="7772400" cy="1089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dist" rtl="1"/>
            <a:r>
              <a:rPr lang="ar-AE" sz="3600" kern="10" spc="720" dirty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DCAC">
                        <a:alpha val="49001"/>
                      </a:srgbClr>
                    </a:gs>
                    <a:gs pos="12000">
                      <a:srgbClr val="E6D78A">
                        <a:alpha val="55120"/>
                      </a:srgbClr>
                    </a:gs>
                    <a:gs pos="30000">
                      <a:srgbClr val="C7AC4C">
                        <a:alpha val="64300"/>
                      </a:srgbClr>
                    </a:gs>
                    <a:gs pos="45000">
                      <a:srgbClr val="E6D78A">
                        <a:alpha val="71950"/>
                      </a:srgbClr>
                    </a:gs>
                    <a:gs pos="77000">
                      <a:srgbClr val="C7AC4C">
                        <a:alpha val="88270"/>
                      </a:srgbClr>
                    </a:gs>
                    <a:gs pos="100000">
                      <a:srgbClr val="E6DCAC"/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السلام عليكم ورحمة الله وبركاته</a:t>
            </a:r>
            <a:endParaRPr lang="en-US" sz="3600" kern="10" spc="720" dirty="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E6DCAC">
                      <a:alpha val="49001"/>
                    </a:srgbClr>
                  </a:gs>
                  <a:gs pos="12000">
                    <a:srgbClr val="E6D78A">
                      <a:alpha val="55120"/>
                    </a:srgbClr>
                  </a:gs>
                  <a:gs pos="30000">
                    <a:srgbClr val="C7AC4C">
                      <a:alpha val="64300"/>
                    </a:srgbClr>
                  </a:gs>
                  <a:gs pos="45000">
                    <a:srgbClr val="E6D78A">
                      <a:alpha val="71950"/>
                    </a:srgbClr>
                  </a:gs>
                  <a:gs pos="77000">
                    <a:srgbClr val="C7AC4C">
                      <a:alpha val="88270"/>
                    </a:srgbClr>
                  </a:gs>
                  <a:gs pos="100000">
                    <a:srgbClr val="E6DCAC"/>
                  </a:gs>
                </a:gsLst>
                <a:lin ang="27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Joof Momodou Musa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826338"/>
            <a:ext cx="52578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Thank You 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Shukran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Jere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jef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Sereign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Touba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11824"/>
            <a:ext cx="2819400" cy="15647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1" dirty="0">
                <a:latin typeface="Arial" panose="020B0604020202020204" pitchFamily="34" charset="0"/>
                <a:cs typeface="Arial" panose="020B0604020202020204" pitchFamily="34" charset="0"/>
              </a:rPr>
              <a:t>“a scheme based on brotherhood, solidarity and mutual assistance which provides for mutual financial aid and assistance to the participants in case of need whereby the </a:t>
            </a:r>
            <a:r>
              <a:rPr lang="en-GB" b="0" i="1" dirty="0">
                <a:solidFill>
                  <a:srgbClr val="FDC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mutually agree</a:t>
            </a:r>
            <a:r>
              <a:rPr lang="en-GB" b="0" i="1" dirty="0">
                <a:latin typeface="Arial" panose="020B0604020202020204" pitchFamily="34" charset="0"/>
                <a:cs typeface="Arial" panose="020B0604020202020204" pitchFamily="34" charset="0"/>
              </a:rPr>
              <a:t> to contribute for that purpose.”</a:t>
            </a:r>
          </a:p>
          <a:p>
            <a:endParaRPr lang="en-US" sz="2400" b="0" i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defined in Section 2 Takaful Act 1984: (Malaysia)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8683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b="0" dirty="0">
                <a:latin typeface="Arial Black" panose="020B0A04020102020204" pitchFamily="34" charset="0"/>
                <a:cs typeface="Arial" panose="020B0604020202020204" pitchFamily="34" charset="0"/>
              </a:rPr>
              <a:t>What is Takaful</a:t>
            </a:r>
            <a:endParaRPr lang="en-US" sz="3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74638"/>
            <a:ext cx="1981200" cy="94456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76201"/>
            <a:ext cx="7467600" cy="1221581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OPERATIONALISING TAKAFUL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A Two-tier Contract (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Tabarru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 &amp; Commercial)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938162" y="2209800"/>
            <a:ext cx="2243438" cy="34290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048580" name="Text Box 4"/>
          <p:cNvSpPr txBox="1">
            <a:spLocks noChangeArrowheads="1"/>
          </p:cNvSpPr>
          <p:nvPr/>
        </p:nvSpPr>
        <p:spPr bwMode="auto">
          <a:xfrm>
            <a:off x="3048000" y="2977801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Perpetua" pitchFamily="18" charset="0"/>
              </a:rPr>
              <a:t>Takaful Funds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Perpetua" pitchFamily="18" charset="0"/>
              </a:rPr>
              <a:t>General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Perpetua" pitchFamily="18" charset="0"/>
              </a:rPr>
              <a:t>Family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61335" y="1394936"/>
            <a:ext cx="24372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Contract between the Participants themselves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1" y="1447800"/>
            <a:ext cx="533400" cy="228600"/>
            <a:chOff x="816" y="1008"/>
            <a:chExt cx="240" cy="144"/>
          </a:xfrm>
        </p:grpSpPr>
        <p:sp>
          <p:nvSpPr>
            <p:cNvPr id="86051" name="Line 7"/>
            <p:cNvSpPr>
              <a:spLocks noChangeShapeType="1"/>
            </p:cNvSpPr>
            <p:nvPr/>
          </p:nvSpPr>
          <p:spPr bwMode="auto">
            <a:xfrm flipV="1">
              <a:off x="816" y="1008"/>
              <a:ext cx="0" cy="144"/>
            </a:xfrm>
            <a:prstGeom prst="line">
              <a:avLst/>
            </a:prstGeom>
            <a:noFill/>
            <a:ln w="9525">
              <a:solidFill>
                <a:srgbClr val="F9B71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86052" name="Line 8"/>
            <p:cNvSpPr>
              <a:spLocks noChangeShapeType="1"/>
            </p:cNvSpPr>
            <p:nvPr/>
          </p:nvSpPr>
          <p:spPr bwMode="auto">
            <a:xfrm>
              <a:off x="816" y="1008"/>
              <a:ext cx="240" cy="0"/>
            </a:xfrm>
            <a:prstGeom prst="line">
              <a:avLst/>
            </a:prstGeom>
            <a:noFill/>
            <a:ln w="9525">
              <a:solidFill>
                <a:srgbClr val="F9B71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1447800"/>
            <a:ext cx="304800" cy="228600"/>
            <a:chOff x="2736" y="1008"/>
            <a:chExt cx="192" cy="144"/>
          </a:xfrm>
        </p:grpSpPr>
        <p:sp>
          <p:nvSpPr>
            <p:cNvPr id="86049" name="Line 10"/>
            <p:cNvSpPr>
              <a:spLocks noChangeShapeType="1"/>
            </p:cNvSpPr>
            <p:nvPr/>
          </p:nvSpPr>
          <p:spPr bwMode="auto">
            <a:xfrm>
              <a:off x="2736" y="1008"/>
              <a:ext cx="192" cy="0"/>
            </a:xfrm>
            <a:prstGeom prst="line">
              <a:avLst/>
            </a:prstGeom>
            <a:noFill/>
            <a:ln w="9525">
              <a:solidFill>
                <a:srgbClr val="F9B71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86050" name="Line 11"/>
            <p:cNvSpPr>
              <a:spLocks noChangeShapeType="1"/>
            </p:cNvSpPr>
            <p:nvPr/>
          </p:nvSpPr>
          <p:spPr bwMode="auto">
            <a:xfrm>
              <a:off x="2928" y="1008"/>
              <a:ext cx="0" cy="144"/>
            </a:xfrm>
            <a:prstGeom prst="line">
              <a:avLst/>
            </a:prstGeom>
            <a:noFill/>
            <a:ln w="9525">
              <a:solidFill>
                <a:srgbClr val="F9B71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800600" y="1447800"/>
            <a:ext cx="3733800" cy="533400"/>
            <a:chOff x="2976" y="912"/>
            <a:chExt cx="2352" cy="336"/>
          </a:xfrm>
        </p:grpSpPr>
        <p:sp>
          <p:nvSpPr>
            <p:cNvPr id="86042" name="Text Box 17"/>
            <p:cNvSpPr txBox="1">
              <a:spLocks noChangeArrowheads="1"/>
            </p:cNvSpPr>
            <p:nvPr/>
          </p:nvSpPr>
          <p:spPr bwMode="auto">
            <a:xfrm>
              <a:off x="3360" y="918"/>
              <a:ext cx="17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0000"/>
                </a:buClr>
              </a:pPr>
              <a:r>
                <a:rPr lang="en-US" sz="1400" dirty="0">
                  <a:latin typeface="Arial Black" panose="020B0A04020102020204" pitchFamily="34" charset="0"/>
                </a:rPr>
                <a:t>Contract between     Participants &amp; TO</a:t>
              </a:r>
              <a:r>
                <a:rPr lang="en-US" sz="1400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.</a:t>
              </a: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976" y="912"/>
              <a:ext cx="432" cy="144"/>
              <a:chOff x="816" y="1008"/>
              <a:chExt cx="240" cy="144"/>
            </a:xfrm>
          </p:grpSpPr>
          <p:sp>
            <p:nvSpPr>
              <p:cNvPr id="86047" name="Line 19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86048" name="Line 20"/>
              <p:cNvSpPr>
                <a:spLocks noChangeShapeType="1"/>
              </p:cNvSpPr>
              <p:nvPr/>
            </p:nvSpPr>
            <p:spPr bwMode="auto">
              <a:xfrm>
                <a:off x="816" y="100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MY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992" y="912"/>
              <a:ext cx="336" cy="144"/>
              <a:chOff x="2736" y="1008"/>
              <a:chExt cx="192" cy="144"/>
            </a:xfrm>
          </p:grpSpPr>
          <p:sp>
            <p:nvSpPr>
              <p:cNvPr id="86045" name="Line 22"/>
              <p:cNvSpPr>
                <a:spLocks noChangeShapeType="1"/>
              </p:cNvSpPr>
              <p:nvPr/>
            </p:nvSpPr>
            <p:spPr bwMode="auto">
              <a:xfrm>
                <a:off x="2736" y="10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86046" name="Line 23"/>
              <p:cNvSpPr>
                <a:spLocks noChangeShapeType="1"/>
              </p:cNvSpPr>
              <p:nvPr/>
            </p:nvSpPr>
            <p:spPr bwMode="auto">
              <a:xfrm>
                <a:off x="2928" y="100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MY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85801" y="2343150"/>
            <a:ext cx="2165819" cy="2322513"/>
            <a:chOff x="685801" y="2343150"/>
            <a:chExt cx="2165819" cy="293370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685801" y="2343150"/>
              <a:ext cx="2133599" cy="400050"/>
              <a:chOff x="432" y="1248"/>
              <a:chExt cx="1584" cy="25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2822" name="Rectangle 13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1104" cy="240"/>
              </a:xfrm>
              <a:prstGeom prst="rect">
                <a:avLst/>
              </a:prstGeom>
              <a:grpFill/>
              <a:ln w="9525">
                <a:solidFill>
                  <a:srgbClr val="FFB0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823" name="Text Box 1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960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Perpetua" pitchFamily="18" charset="0"/>
                  </a:rPr>
                  <a:t>Participant</a:t>
                </a:r>
                <a:endParaRPr lang="en-US" sz="2000" dirty="0">
                  <a:solidFill>
                    <a:srgbClr val="FF0000"/>
                  </a:solidFill>
                  <a:latin typeface="Perpetua" pitchFamily="18" charset="0"/>
                </a:endParaRPr>
              </a:p>
            </p:txBody>
          </p:sp>
          <p:sp>
            <p:nvSpPr>
              <p:cNvPr id="32824" name="Line 15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480" cy="0"/>
              </a:xfrm>
              <a:prstGeom prst="line">
                <a:avLst/>
              </a:prstGeom>
              <a:grpFill/>
              <a:ln w="9525">
                <a:solidFill>
                  <a:srgbClr val="FFB03D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685801" y="2952750"/>
              <a:ext cx="2165819" cy="400050"/>
              <a:chOff x="432" y="1248"/>
              <a:chExt cx="1584" cy="25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2809" name="Rectangle 29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1104" cy="240"/>
              </a:xfrm>
              <a:prstGeom prst="rect">
                <a:avLst/>
              </a:prstGeom>
              <a:grpFill/>
              <a:ln w="9525">
                <a:solidFill>
                  <a:srgbClr val="FFB0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810" name="Text Box 30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960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Perpetua" pitchFamily="18" charset="0"/>
                  </a:rPr>
                  <a:t>Participant</a:t>
                </a:r>
                <a:endParaRPr lang="en-US" sz="2000" dirty="0">
                  <a:solidFill>
                    <a:srgbClr val="FF0000"/>
                  </a:solidFill>
                  <a:latin typeface="Perpetua" pitchFamily="18" charset="0"/>
                </a:endParaRPr>
              </a:p>
            </p:txBody>
          </p:sp>
          <p:sp>
            <p:nvSpPr>
              <p:cNvPr id="32811" name="Line 31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480" cy="0"/>
              </a:xfrm>
              <a:prstGeom prst="line">
                <a:avLst/>
              </a:prstGeom>
              <a:grpFill/>
              <a:ln w="9525">
                <a:solidFill>
                  <a:srgbClr val="FFB03D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685801" y="3638550"/>
              <a:ext cx="2165819" cy="400050"/>
              <a:chOff x="432" y="1248"/>
              <a:chExt cx="1584" cy="25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2806" name="Rectangle 33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1104" cy="240"/>
              </a:xfrm>
              <a:prstGeom prst="rect">
                <a:avLst/>
              </a:prstGeom>
              <a:grpFill/>
              <a:ln w="9525">
                <a:solidFill>
                  <a:srgbClr val="FFB0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807" name="Text Box 3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960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Perpetua" pitchFamily="18" charset="0"/>
                  </a:rPr>
                  <a:t>Participant</a:t>
                </a:r>
                <a:endParaRPr lang="en-US" sz="2000" dirty="0">
                  <a:solidFill>
                    <a:srgbClr val="FF0000"/>
                  </a:solidFill>
                  <a:latin typeface="Perpetua" pitchFamily="18" charset="0"/>
                </a:endParaRPr>
              </a:p>
            </p:txBody>
          </p:sp>
          <p:sp>
            <p:nvSpPr>
              <p:cNvPr id="32808" name="Line 35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480" cy="0"/>
              </a:xfrm>
              <a:prstGeom prst="line">
                <a:avLst/>
              </a:prstGeom>
              <a:grpFill/>
              <a:ln w="9525">
                <a:solidFill>
                  <a:srgbClr val="FFB03D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685801" y="4248150"/>
              <a:ext cx="2165819" cy="400050"/>
              <a:chOff x="432" y="1248"/>
              <a:chExt cx="1584" cy="25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2803" name="Rectangle 37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1104" cy="240"/>
              </a:xfrm>
              <a:prstGeom prst="rect">
                <a:avLst/>
              </a:prstGeom>
              <a:grpFill/>
              <a:ln w="9525">
                <a:solidFill>
                  <a:srgbClr val="FFB0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804" name="Text Box 38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960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Perpetua" pitchFamily="18" charset="0"/>
                  </a:rPr>
                  <a:t>Participant</a:t>
                </a:r>
                <a:endParaRPr lang="en-US" sz="2000" dirty="0">
                  <a:solidFill>
                    <a:srgbClr val="FF0000"/>
                  </a:solidFill>
                  <a:latin typeface="Perpetua" pitchFamily="18" charset="0"/>
                </a:endParaRPr>
              </a:p>
            </p:txBody>
          </p:sp>
          <p:sp>
            <p:nvSpPr>
              <p:cNvPr id="32805" name="Line 39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480" cy="0"/>
              </a:xfrm>
              <a:prstGeom prst="line">
                <a:avLst/>
              </a:prstGeom>
              <a:grpFill/>
              <a:ln w="9525">
                <a:solidFill>
                  <a:srgbClr val="FFB03D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685801" y="4876800"/>
              <a:ext cx="2165819" cy="400050"/>
              <a:chOff x="432" y="1248"/>
              <a:chExt cx="1584" cy="25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2800" name="Rectangle 41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1104" cy="240"/>
              </a:xfrm>
              <a:prstGeom prst="rect">
                <a:avLst/>
              </a:prstGeom>
              <a:grpFill/>
              <a:ln w="9525">
                <a:solidFill>
                  <a:srgbClr val="FFB0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801" name="Text Box 4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960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Perpetua" pitchFamily="18" charset="0"/>
                  </a:rPr>
                  <a:t>Participant</a:t>
                </a:r>
                <a:endParaRPr lang="en-US" sz="2000" dirty="0">
                  <a:solidFill>
                    <a:srgbClr val="FF0000"/>
                  </a:solidFill>
                  <a:latin typeface="Perpetua" pitchFamily="18" charset="0"/>
                </a:endParaRPr>
              </a:p>
            </p:txBody>
          </p:sp>
          <p:sp>
            <p:nvSpPr>
              <p:cNvPr id="32802" name="Line 43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480" cy="0"/>
              </a:xfrm>
              <a:prstGeom prst="line">
                <a:avLst/>
              </a:prstGeom>
              <a:grpFill/>
              <a:ln w="9525">
                <a:solidFill>
                  <a:srgbClr val="FFB03D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048628" name="Text Box 52"/>
          <p:cNvSpPr txBox="1">
            <a:spLocks noChangeArrowheads="1"/>
          </p:cNvSpPr>
          <p:nvPr/>
        </p:nvSpPr>
        <p:spPr bwMode="auto">
          <a:xfrm>
            <a:off x="5360507" y="2819400"/>
            <a:ext cx="265225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Wakalah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(contract for managing the fund)</a:t>
            </a:r>
          </a:p>
        </p:txBody>
      </p:sp>
      <p:sp>
        <p:nvSpPr>
          <p:cNvPr id="1048629" name="Text Box 53"/>
          <p:cNvSpPr txBox="1">
            <a:spLocks noChangeArrowheads="1"/>
          </p:cNvSpPr>
          <p:nvPr/>
        </p:nvSpPr>
        <p:spPr bwMode="auto">
          <a:xfrm>
            <a:off x="5360507" y="3810000"/>
            <a:ext cx="265225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Mudharabah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(profit sharing) contracts</a:t>
            </a: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5360507" y="2058072"/>
            <a:ext cx="2716693" cy="685128"/>
            <a:chOff x="3744" y="1248"/>
            <a:chExt cx="1776" cy="480"/>
          </a:xfrm>
          <a:solidFill>
            <a:srgbClr val="FFC000"/>
          </a:solidFill>
        </p:grpSpPr>
        <p:sp>
          <p:nvSpPr>
            <p:cNvPr id="1048631" name="Rectangle 55"/>
            <p:cNvSpPr>
              <a:spLocks noChangeArrowheads="1"/>
            </p:cNvSpPr>
            <p:nvPr/>
          </p:nvSpPr>
          <p:spPr bwMode="auto">
            <a:xfrm>
              <a:off x="3744" y="1248"/>
              <a:ext cx="1776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8632" name="Text Box 56"/>
            <p:cNvSpPr txBox="1">
              <a:spLocks noChangeArrowheads="1"/>
            </p:cNvSpPr>
            <p:nvPr/>
          </p:nvSpPr>
          <p:spPr bwMode="auto">
            <a:xfrm>
              <a:off x="3888" y="1344"/>
              <a:ext cx="1488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Takaful Operator</a:t>
              </a:r>
            </a:p>
          </p:txBody>
        </p:sp>
      </p:grpSp>
      <p:sp>
        <p:nvSpPr>
          <p:cNvPr id="1048633" name="Rectangle 57"/>
          <p:cNvSpPr>
            <a:spLocks noChangeArrowheads="1"/>
          </p:cNvSpPr>
          <p:nvPr/>
        </p:nvSpPr>
        <p:spPr bwMode="auto">
          <a:xfrm>
            <a:off x="5360509" y="4876800"/>
            <a:ext cx="271669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other commercial contract not forbidden by the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6040" name="TextBox 65"/>
          <p:cNvSpPr txBox="1">
            <a:spLocks noChangeArrowheads="1"/>
          </p:cNvSpPr>
          <p:nvPr/>
        </p:nvSpPr>
        <p:spPr bwMode="auto">
          <a:xfrm>
            <a:off x="6553200" y="6383338"/>
            <a:ext cx="2362200" cy="2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4419600"/>
            <a:ext cx="10668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19800" y="3352800"/>
            <a:ext cx="10668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200" y="4800600"/>
            <a:ext cx="2286000" cy="877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Tabarru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’ Contract</a:t>
            </a:r>
          </a:p>
          <a:p>
            <a:pPr algn="ctr"/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1" y="228600"/>
            <a:ext cx="1639709" cy="106918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0" grpId="0"/>
      <p:bldP spid="86021" grpId="0"/>
      <p:bldP spid="1048628" grpId="0" animBg="1" autoUpdateAnimBg="0"/>
      <p:bldP spid="1048629" grpId="0" animBg="1" autoUpdateAnimBg="0"/>
      <p:bldP spid="1048633" grpId="0" animBg="1" autoUpdateAnimBg="0"/>
      <p:bldP spid="16" grpId="0"/>
      <p:bldP spid="6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086600" cy="1143000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GB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Management Responsibility</a:t>
            </a:r>
            <a:endParaRPr lang="en-US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88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>
                <a:latin typeface="Arial" pitchFamily="34" charset="0"/>
                <a:cs typeface="Arial" pitchFamily="34" charset="0"/>
              </a:rPr>
              <a:t>MMJ</a:t>
            </a:r>
          </a:p>
        </p:txBody>
      </p:sp>
      <p:sp>
        <p:nvSpPr>
          <p:cNvPr id="5" name="Freeform 4"/>
          <p:cNvSpPr/>
          <p:nvPr/>
        </p:nvSpPr>
        <p:spPr>
          <a:xfrm>
            <a:off x="3047997" y="4157203"/>
            <a:ext cx="3048004" cy="1784985"/>
          </a:xfrm>
          <a:custGeom>
            <a:avLst/>
            <a:gdLst>
              <a:gd name="connsiteX0" fmla="*/ 0 w 3048004"/>
              <a:gd name="connsiteY0" fmla="*/ 892493 h 1784985"/>
              <a:gd name="connsiteX1" fmla="*/ 1524002 w 3048004"/>
              <a:gd name="connsiteY1" fmla="*/ 0 h 1784985"/>
              <a:gd name="connsiteX2" fmla="*/ 3048004 w 3048004"/>
              <a:gd name="connsiteY2" fmla="*/ 892493 h 1784985"/>
              <a:gd name="connsiteX3" fmla="*/ 1524002 w 3048004"/>
              <a:gd name="connsiteY3" fmla="*/ 1784986 h 1784985"/>
              <a:gd name="connsiteX4" fmla="*/ 0 w 3048004"/>
              <a:gd name="connsiteY4" fmla="*/ 892493 h 17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4" h="1784985">
                <a:moveTo>
                  <a:pt x="0" y="892493"/>
                </a:moveTo>
                <a:cubicBezTo>
                  <a:pt x="0" y="399583"/>
                  <a:pt x="682319" y="0"/>
                  <a:pt x="1524002" y="0"/>
                </a:cubicBezTo>
                <a:cubicBezTo>
                  <a:pt x="2365685" y="0"/>
                  <a:pt x="3048004" y="399583"/>
                  <a:pt x="3048004" y="892493"/>
                </a:cubicBezTo>
                <a:cubicBezTo>
                  <a:pt x="3048004" y="1385403"/>
                  <a:pt x="2365685" y="1784986"/>
                  <a:pt x="1524002" y="1784986"/>
                </a:cubicBezTo>
                <a:cubicBezTo>
                  <a:pt x="682319" y="1784986"/>
                  <a:pt x="0" y="1385403"/>
                  <a:pt x="0" y="8924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070" tIns="274105" rIns="459070" bIns="2741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Management’s Tripartite Responsibility</a:t>
            </a:r>
          </a:p>
        </p:txBody>
      </p:sp>
      <p:sp>
        <p:nvSpPr>
          <p:cNvPr id="6" name="Left Arrow 5"/>
          <p:cNvSpPr/>
          <p:nvPr/>
        </p:nvSpPr>
        <p:spPr>
          <a:xfrm rot="12900000">
            <a:off x="2421178" y="3718360"/>
            <a:ext cx="1225481" cy="50872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1684123" y="2942972"/>
            <a:ext cx="1695735" cy="1356588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833" tIns="77833" rIns="77833" bIns="7783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The Participants</a:t>
            </a:r>
          </a:p>
        </p:txBody>
      </p:sp>
      <p:sp>
        <p:nvSpPr>
          <p:cNvPr id="8" name="Left Arrow 7"/>
          <p:cNvSpPr/>
          <p:nvPr/>
        </p:nvSpPr>
        <p:spPr>
          <a:xfrm rot="16200000">
            <a:off x="3816993" y="3059952"/>
            <a:ext cx="1510013" cy="50872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724132" y="1881011"/>
            <a:ext cx="1695735" cy="1356588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833" tIns="77833" rIns="77833" bIns="7783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The Shareholders Interest</a:t>
            </a:r>
          </a:p>
        </p:txBody>
      </p:sp>
      <p:sp>
        <p:nvSpPr>
          <p:cNvPr id="11" name="Left Arrow 10"/>
          <p:cNvSpPr/>
          <p:nvPr/>
        </p:nvSpPr>
        <p:spPr>
          <a:xfrm rot="19500000">
            <a:off x="5497340" y="3718360"/>
            <a:ext cx="1225481" cy="50872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5764140" y="2942972"/>
            <a:ext cx="1695735" cy="1356588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833" tIns="77833" rIns="77833" bIns="7783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The Economy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044" y="381000"/>
            <a:ext cx="1594556" cy="9906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304800"/>
            <a:ext cx="5791200" cy="1249363"/>
          </a:xfr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GB" sz="3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Takaful Regulatory Framework </a:t>
            </a:r>
            <a:endParaRPr lang="en-US" sz="3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88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>
                <a:latin typeface="Arial" pitchFamily="34" charset="0"/>
                <a:cs typeface="Arial" pitchFamily="34" charset="0"/>
              </a:rPr>
              <a:t>MMJ</a:t>
            </a:r>
          </a:p>
        </p:txBody>
      </p:sp>
      <p:sp>
        <p:nvSpPr>
          <p:cNvPr id="8" name="Freeform 7"/>
          <p:cNvSpPr/>
          <p:nvPr/>
        </p:nvSpPr>
        <p:spPr>
          <a:xfrm>
            <a:off x="3429000" y="4599028"/>
            <a:ext cx="2272350" cy="1877698"/>
          </a:xfrm>
          <a:custGeom>
            <a:avLst/>
            <a:gdLst>
              <a:gd name="connsiteX0" fmla="*/ 0 w 1877698"/>
              <a:gd name="connsiteY0" fmla="*/ 938849 h 1877698"/>
              <a:gd name="connsiteX1" fmla="*/ 938849 w 1877698"/>
              <a:gd name="connsiteY1" fmla="*/ 0 h 1877698"/>
              <a:gd name="connsiteX2" fmla="*/ 1877698 w 1877698"/>
              <a:gd name="connsiteY2" fmla="*/ 938849 h 1877698"/>
              <a:gd name="connsiteX3" fmla="*/ 938849 w 1877698"/>
              <a:gd name="connsiteY3" fmla="*/ 1877698 h 1877698"/>
              <a:gd name="connsiteX4" fmla="*/ 0 w 1877698"/>
              <a:gd name="connsiteY4" fmla="*/ 938849 h 187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698" h="1877698">
                <a:moveTo>
                  <a:pt x="0" y="938849"/>
                </a:moveTo>
                <a:cubicBezTo>
                  <a:pt x="0" y="420337"/>
                  <a:pt x="420337" y="0"/>
                  <a:pt x="938849" y="0"/>
                </a:cubicBezTo>
                <a:cubicBezTo>
                  <a:pt x="1457361" y="0"/>
                  <a:pt x="1877698" y="420337"/>
                  <a:pt x="1877698" y="938849"/>
                </a:cubicBezTo>
                <a:cubicBezTo>
                  <a:pt x="1877698" y="1457361"/>
                  <a:pt x="1457361" y="1877698"/>
                  <a:pt x="938849" y="1877698"/>
                </a:cubicBezTo>
                <a:cubicBezTo>
                  <a:pt x="420337" y="1877698"/>
                  <a:pt x="0" y="1457361"/>
                  <a:pt x="0" y="938849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90223" tIns="290223" rIns="290223" bIns="290223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Takaful Operations</a:t>
            </a:r>
          </a:p>
        </p:txBody>
      </p:sp>
      <p:sp>
        <p:nvSpPr>
          <p:cNvPr id="9" name="Left Arrow 8"/>
          <p:cNvSpPr/>
          <p:nvPr/>
        </p:nvSpPr>
        <p:spPr>
          <a:xfrm rot="12900000">
            <a:off x="2463302" y="4270993"/>
            <a:ext cx="1439263" cy="53514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perspectiveLeft" zoom="91000"/>
            <a:lightRig rig="threePt" dir="t">
              <a:rot lat="0" lon="0" rev="20640000"/>
            </a:lightRig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1" name="Freeform 10"/>
          <p:cNvSpPr/>
          <p:nvPr/>
        </p:nvSpPr>
        <p:spPr>
          <a:xfrm>
            <a:off x="1701539" y="3412276"/>
            <a:ext cx="1783814" cy="1427051"/>
          </a:xfrm>
          <a:custGeom>
            <a:avLst/>
            <a:gdLst>
              <a:gd name="connsiteX0" fmla="*/ 0 w 1783814"/>
              <a:gd name="connsiteY0" fmla="*/ 142705 h 1427051"/>
              <a:gd name="connsiteX1" fmla="*/ 142705 w 1783814"/>
              <a:gd name="connsiteY1" fmla="*/ 0 h 1427051"/>
              <a:gd name="connsiteX2" fmla="*/ 1641109 w 1783814"/>
              <a:gd name="connsiteY2" fmla="*/ 0 h 1427051"/>
              <a:gd name="connsiteX3" fmla="*/ 1783814 w 1783814"/>
              <a:gd name="connsiteY3" fmla="*/ 142705 h 1427051"/>
              <a:gd name="connsiteX4" fmla="*/ 1783814 w 1783814"/>
              <a:gd name="connsiteY4" fmla="*/ 1284346 h 1427051"/>
              <a:gd name="connsiteX5" fmla="*/ 1641109 w 1783814"/>
              <a:gd name="connsiteY5" fmla="*/ 1427051 h 1427051"/>
              <a:gd name="connsiteX6" fmla="*/ 142705 w 1783814"/>
              <a:gd name="connsiteY6" fmla="*/ 1427051 h 1427051"/>
              <a:gd name="connsiteX7" fmla="*/ 0 w 1783814"/>
              <a:gd name="connsiteY7" fmla="*/ 1284346 h 1427051"/>
              <a:gd name="connsiteX8" fmla="*/ 0 w 1783814"/>
              <a:gd name="connsiteY8" fmla="*/ 142705 h 14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14" h="1427051">
                <a:moveTo>
                  <a:pt x="0" y="142705"/>
                </a:moveTo>
                <a:cubicBezTo>
                  <a:pt x="0" y="63891"/>
                  <a:pt x="63891" y="0"/>
                  <a:pt x="142705" y="0"/>
                </a:cubicBezTo>
                <a:lnTo>
                  <a:pt x="1641109" y="0"/>
                </a:lnTo>
                <a:cubicBezTo>
                  <a:pt x="1719923" y="0"/>
                  <a:pt x="1783814" y="63891"/>
                  <a:pt x="1783814" y="142705"/>
                </a:cubicBezTo>
                <a:lnTo>
                  <a:pt x="1783814" y="1284346"/>
                </a:lnTo>
                <a:cubicBezTo>
                  <a:pt x="1783814" y="1363160"/>
                  <a:pt x="1719923" y="1427051"/>
                  <a:pt x="1641109" y="1427051"/>
                </a:cubicBezTo>
                <a:lnTo>
                  <a:pt x="142705" y="1427051"/>
                </a:lnTo>
                <a:cubicBezTo>
                  <a:pt x="63891" y="1427051"/>
                  <a:pt x="0" y="1363160"/>
                  <a:pt x="0" y="1284346"/>
                </a:cubicBezTo>
                <a:lnTo>
                  <a:pt x="0" y="14270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517" tIns="87517" rIns="87517" bIns="8751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</p:txBody>
      </p:sp>
      <p:sp>
        <p:nvSpPr>
          <p:cNvPr id="18" name="Left Arrow 17"/>
          <p:cNvSpPr/>
          <p:nvPr/>
        </p:nvSpPr>
        <p:spPr>
          <a:xfrm rot="16200000">
            <a:off x="3890468" y="3528057"/>
            <a:ext cx="1439263" cy="53514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perspectiveLeft" zoom="91000"/>
            <a:lightRig rig="threePt" dir="t">
              <a:rot lat="0" lon="0" rev="20640000"/>
            </a:lightRig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9" name="Freeform 18"/>
          <p:cNvSpPr/>
          <p:nvPr/>
        </p:nvSpPr>
        <p:spPr>
          <a:xfrm>
            <a:off x="3581400" y="2362472"/>
            <a:ext cx="1983158" cy="1544147"/>
          </a:xfrm>
          <a:custGeom>
            <a:avLst/>
            <a:gdLst>
              <a:gd name="connsiteX0" fmla="*/ 0 w 1783814"/>
              <a:gd name="connsiteY0" fmla="*/ 142705 h 1427051"/>
              <a:gd name="connsiteX1" fmla="*/ 142705 w 1783814"/>
              <a:gd name="connsiteY1" fmla="*/ 0 h 1427051"/>
              <a:gd name="connsiteX2" fmla="*/ 1641109 w 1783814"/>
              <a:gd name="connsiteY2" fmla="*/ 0 h 1427051"/>
              <a:gd name="connsiteX3" fmla="*/ 1783814 w 1783814"/>
              <a:gd name="connsiteY3" fmla="*/ 142705 h 1427051"/>
              <a:gd name="connsiteX4" fmla="*/ 1783814 w 1783814"/>
              <a:gd name="connsiteY4" fmla="*/ 1284346 h 1427051"/>
              <a:gd name="connsiteX5" fmla="*/ 1641109 w 1783814"/>
              <a:gd name="connsiteY5" fmla="*/ 1427051 h 1427051"/>
              <a:gd name="connsiteX6" fmla="*/ 142705 w 1783814"/>
              <a:gd name="connsiteY6" fmla="*/ 1427051 h 1427051"/>
              <a:gd name="connsiteX7" fmla="*/ 0 w 1783814"/>
              <a:gd name="connsiteY7" fmla="*/ 1284346 h 1427051"/>
              <a:gd name="connsiteX8" fmla="*/ 0 w 1783814"/>
              <a:gd name="connsiteY8" fmla="*/ 142705 h 14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14" h="1427051">
                <a:moveTo>
                  <a:pt x="0" y="142705"/>
                </a:moveTo>
                <a:cubicBezTo>
                  <a:pt x="0" y="63891"/>
                  <a:pt x="63891" y="0"/>
                  <a:pt x="142705" y="0"/>
                </a:cubicBezTo>
                <a:lnTo>
                  <a:pt x="1641109" y="0"/>
                </a:lnTo>
                <a:cubicBezTo>
                  <a:pt x="1719923" y="0"/>
                  <a:pt x="1783814" y="63891"/>
                  <a:pt x="1783814" y="142705"/>
                </a:cubicBezTo>
                <a:lnTo>
                  <a:pt x="1783814" y="1284346"/>
                </a:lnTo>
                <a:cubicBezTo>
                  <a:pt x="1783814" y="1363160"/>
                  <a:pt x="1719923" y="1427051"/>
                  <a:pt x="1641109" y="1427051"/>
                </a:cubicBezTo>
                <a:lnTo>
                  <a:pt x="142705" y="1427051"/>
                </a:lnTo>
                <a:cubicBezTo>
                  <a:pt x="63891" y="1427051"/>
                  <a:pt x="0" y="1363160"/>
                  <a:pt x="0" y="1284346"/>
                </a:cubicBezTo>
                <a:lnTo>
                  <a:pt x="0" y="142705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87517" tIns="87517" rIns="87517" bIns="8751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latin typeface="Arial" panose="020B0604020202020204" pitchFamily="34" charset="0"/>
                <a:cs typeface="Arial" panose="020B0604020202020204" pitchFamily="34" charset="0"/>
              </a:rPr>
              <a:t>Government Supervisory</a:t>
            </a:r>
          </a:p>
        </p:txBody>
      </p:sp>
      <p:sp>
        <p:nvSpPr>
          <p:cNvPr id="20" name="Left Arrow 19"/>
          <p:cNvSpPr/>
          <p:nvPr/>
        </p:nvSpPr>
        <p:spPr>
          <a:xfrm rot="19500000">
            <a:off x="5317634" y="4270993"/>
            <a:ext cx="1439263" cy="53514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perspectiveLeft" zoom="91000"/>
            <a:lightRig rig="threePt" dir="t">
              <a:rot lat="0" lon="0" rev="20640000"/>
            </a:lightRig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1" name="Freeform 20"/>
          <p:cNvSpPr/>
          <p:nvPr/>
        </p:nvSpPr>
        <p:spPr>
          <a:xfrm>
            <a:off x="5734846" y="3412276"/>
            <a:ext cx="1783814" cy="1427051"/>
          </a:xfrm>
          <a:custGeom>
            <a:avLst/>
            <a:gdLst>
              <a:gd name="connsiteX0" fmla="*/ 0 w 1783814"/>
              <a:gd name="connsiteY0" fmla="*/ 142705 h 1427051"/>
              <a:gd name="connsiteX1" fmla="*/ 142705 w 1783814"/>
              <a:gd name="connsiteY1" fmla="*/ 0 h 1427051"/>
              <a:gd name="connsiteX2" fmla="*/ 1641109 w 1783814"/>
              <a:gd name="connsiteY2" fmla="*/ 0 h 1427051"/>
              <a:gd name="connsiteX3" fmla="*/ 1783814 w 1783814"/>
              <a:gd name="connsiteY3" fmla="*/ 142705 h 1427051"/>
              <a:gd name="connsiteX4" fmla="*/ 1783814 w 1783814"/>
              <a:gd name="connsiteY4" fmla="*/ 1284346 h 1427051"/>
              <a:gd name="connsiteX5" fmla="*/ 1641109 w 1783814"/>
              <a:gd name="connsiteY5" fmla="*/ 1427051 h 1427051"/>
              <a:gd name="connsiteX6" fmla="*/ 142705 w 1783814"/>
              <a:gd name="connsiteY6" fmla="*/ 1427051 h 1427051"/>
              <a:gd name="connsiteX7" fmla="*/ 0 w 1783814"/>
              <a:gd name="connsiteY7" fmla="*/ 1284346 h 1427051"/>
              <a:gd name="connsiteX8" fmla="*/ 0 w 1783814"/>
              <a:gd name="connsiteY8" fmla="*/ 142705 h 14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14" h="1427051">
                <a:moveTo>
                  <a:pt x="0" y="142705"/>
                </a:moveTo>
                <a:cubicBezTo>
                  <a:pt x="0" y="63891"/>
                  <a:pt x="63891" y="0"/>
                  <a:pt x="142705" y="0"/>
                </a:cubicBezTo>
                <a:lnTo>
                  <a:pt x="1641109" y="0"/>
                </a:lnTo>
                <a:cubicBezTo>
                  <a:pt x="1719923" y="0"/>
                  <a:pt x="1783814" y="63891"/>
                  <a:pt x="1783814" y="142705"/>
                </a:cubicBezTo>
                <a:lnTo>
                  <a:pt x="1783814" y="1284346"/>
                </a:lnTo>
                <a:cubicBezTo>
                  <a:pt x="1783814" y="1363160"/>
                  <a:pt x="1719923" y="1427051"/>
                  <a:pt x="1641109" y="1427051"/>
                </a:cubicBezTo>
                <a:lnTo>
                  <a:pt x="142705" y="1427051"/>
                </a:lnTo>
                <a:cubicBezTo>
                  <a:pt x="63891" y="1427051"/>
                  <a:pt x="0" y="1363160"/>
                  <a:pt x="0" y="1284346"/>
                </a:cubicBezTo>
                <a:lnTo>
                  <a:pt x="0" y="142705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87517" tIns="87517" rIns="87517" bIns="8751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Sharia Advisory Board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0999"/>
            <a:ext cx="2057399" cy="1173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breeze.wav"/>
          </p:stSnd>
        </p:sndAc>
      </p:transition>
    </mc:Choice>
    <mc:Fallback xmlns="">
      <p:transition spd="slow">
        <p:dissolv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304007"/>
            <a:ext cx="6422571" cy="1004316"/>
          </a:xfr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Difference Between Takaful and Insurance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8708" y="2367073"/>
            <a:ext cx="2897524" cy="2296398"/>
            <a:chOff x="457698" y="3198983"/>
            <a:chExt cx="2897524" cy="2127782"/>
          </a:xfrm>
        </p:grpSpPr>
        <p:sp>
          <p:nvSpPr>
            <p:cNvPr id="45" name="Freeform 44"/>
            <p:cNvSpPr/>
            <p:nvPr/>
          </p:nvSpPr>
          <p:spPr>
            <a:xfrm>
              <a:off x="1874042" y="3217151"/>
              <a:ext cx="1481179" cy="388798"/>
            </a:xfrm>
            <a:custGeom>
              <a:avLst/>
              <a:gdLst>
                <a:gd name="connsiteX0" fmla="*/ 0 w 1250156"/>
                <a:gd name="connsiteY0" fmla="*/ 43416 h 347326"/>
                <a:gd name="connsiteX1" fmla="*/ 1076493 w 1250156"/>
                <a:gd name="connsiteY1" fmla="*/ 43416 h 347326"/>
                <a:gd name="connsiteX2" fmla="*/ 1076493 w 1250156"/>
                <a:gd name="connsiteY2" fmla="*/ 0 h 347326"/>
                <a:gd name="connsiteX3" fmla="*/ 1250156 w 1250156"/>
                <a:gd name="connsiteY3" fmla="*/ 173663 h 347326"/>
                <a:gd name="connsiteX4" fmla="*/ 1076493 w 1250156"/>
                <a:gd name="connsiteY4" fmla="*/ 347326 h 347326"/>
                <a:gd name="connsiteX5" fmla="*/ 1076493 w 1250156"/>
                <a:gd name="connsiteY5" fmla="*/ 303910 h 347326"/>
                <a:gd name="connsiteX6" fmla="*/ 0 w 1250156"/>
                <a:gd name="connsiteY6" fmla="*/ 303910 h 347326"/>
                <a:gd name="connsiteX7" fmla="*/ 0 w 1250156"/>
                <a:gd name="connsiteY7" fmla="*/ 43416 h 34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156" h="347326">
                  <a:moveTo>
                    <a:pt x="0" y="43416"/>
                  </a:moveTo>
                  <a:lnTo>
                    <a:pt x="1076493" y="43416"/>
                  </a:lnTo>
                  <a:lnTo>
                    <a:pt x="1076493" y="0"/>
                  </a:lnTo>
                  <a:lnTo>
                    <a:pt x="1250156" y="173663"/>
                  </a:lnTo>
                  <a:lnTo>
                    <a:pt x="1076493" y="347326"/>
                  </a:lnTo>
                  <a:lnTo>
                    <a:pt x="1076493" y="303910"/>
                  </a:lnTo>
                  <a:lnTo>
                    <a:pt x="0" y="303910"/>
                  </a:lnTo>
                  <a:lnTo>
                    <a:pt x="0" y="43416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54211" rIns="141042" bIns="54211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700" kern="12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8058" y="3198983"/>
              <a:ext cx="1415126" cy="397582"/>
            </a:xfrm>
            <a:custGeom>
              <a:avLst/>
              <a:gdLst>
                <a:gd name="connsiteX0" fmla="*/ 0 w 1415126"/>
                <a:gd name="connsiteY0" fmla="*/ 66265 h 397582"/>
                <a:gd name="connsiteX1" fmla="*/ 66265 w 1415126"/>
                <a:gd name="connsiteY1" fmla="*/ 0 h 397582"/>
                <a:gd name="connsiteX2" fmla="*/ 1348861 w 1415126"/>
                <a:gd name="connsiteY2" fmla="*/ 0 h 397582"/>
                <a:gd name="connsiteX3" fmla="*/ 1415126 w 1415126"/>
                <a:gd name="connsiteY3" fmla="*/ 66265 h 397582"/>
                <a:gd name="connsiteX4" fmla="*/ 1415126 w 1415126"/>
                <a:gd name="connsiteY4" fmla="*/ 331317 h 397582"/>
                <a:gd name="connsiteX5" fmla="*/ 1348861 w 1415126"/>
                <a:gd name="connsiteY5" fmla="*/ 397582 h 397582"/>
                <a:gd name="connsiteX6" fmla="*/ 66265 w 1415126"/>
                <a:gd name="connsiteY6" fmla="*/ 397582 h 397582"/>
                <a:gd name="connsiteX7" fmla="*/ 0 w 1415126"/>
                <a:gd name="connsiteY7" fmla="*/ 331317 h 397582"/>
                <a:gd name="connsiteX8" fmla="*/ 0 w 1415126"/>
                <a:gd name="connsiteY8" fmla="*/ 66265 h 39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5126" h="397582">
                  <a:moveTo>
                    <a:pt x="0" y="66265"/>
                  </a:moveTo>
                  <a:cubicBezTo>
                    <a:pt x="0" y="29668"/>
                    <a:pt x="29668" y="0"/>
                    <a:pt x="66265" y="0"/>
                  </a:cubicBezTo>
                  <a:lnTo>
                    <a:pt x="1348861" y="0"/>
                  </a:lnTo>
                  <a:cubicBezTo>
                    <a:pt x="1385458" y="0"/>
                    <a:pt x="1415126" y="29668"/>
                    <a:pt x="1415126" y="66265"/>
                  </a:cubicBezTo>
                  <a:lnTo>
                    <a:pt x="1415126" y="331317"/>
                  </a:lnTo>
                  <a:cubicBezTo>
                    <a:pt x="1415126" y="367914"/>
                    <a:pt x="1385458" y="397582"/>
                    <a:pt x="1348861" y="397582"/>
                  </a:cubicBezTo>
                  <a:lnTo>
                    <a:pt x="66265" y="397582"/>
                  </a:lnTo>
                  <a:cubicBezTo>
                    <a:pt x="29668" y="397582"/>
                    <a:pt x="0" y="367914"/>
                    <a:pt x="0" y="331317"/>
                  </a:cubicBezTo>
                  <a:lnTo>
                    <a:pt x="0" y="662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608" tIns="57508" rIns="95608" bIns="575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Ownership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1891952" y="3933075"/>
              <a:ext cx="1463270" cy="44358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457698" y="3959199"/>
              <a:ext cx="1371595" cy="380007"/>
            </a:xfrm>
            <a:custGeom>
              <a:avLst/>
              <a:gdLst>
                <a:gd name="connsiteX0" fmla="*/ 0 w 1387953"/>
                <a:gd name="connsiteY0" fmla="*/ 63336 h 380007"/>
                <a:gd name="connsiteX1" fmla="*/ 63336 w 1387953"/>
                <a:gd name="connsiteY1" fmla="*/ 0 h 380007"/>
                <a:gd name="connsiteX2" fmla="*/ 1324617 w 1387953"/>
                <a:gd name="connsiteY2" fmla="*/ 0 h 380007"/>
                <a:gd name="connsiteX3" fmla="*/ 1387953 w 1387953"/>
                <a:gd name="connsiteY3" fmla="*/ 63336 h 380007"/>
                <a:gd name="connsiteX4" fmla="*/ 1387953 w 1387953"/>
                <a:gd name="connsiteY4" fmla="*/ 316671 h 380007"/>
                <a:gd name="connsiteX5" fmla="*/ 1324617 w 1387953"/>
                <a:gd name="connsiteY5" fmla="*/ 380007 h 380007"/>
                <a:gd name="connsiteX6" fmla="*/ 63336 w 1387953"/>
                <a:gd name="connsiteY6" fmla="*/ 380007 h 380007"/>
                <a:gd name="connsiteX7" fmla="*/ 0 w 1387953"/>
                <a:gd name="connsiteY7" fmla="*/ 316671 h 380007"/>
                <a:gd name="connsiteX8" fmla="*/ 0 w 1387953"/>
                <a:gd name="connsiteY8" fmla="*/ 63336 h 38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7953" h="380007">
                  <a:moveTo>
                    <a:pt x="0" y="63336"/>
                  </a:moveTo>
                  <a:cubicBezTo>
                    <a:pt x="0" y="28356"/>
                    <a:pt x="28356" y="0"/>
                    <a:pt x="63336" y="0"/>
                  </a:cubicBezTo>
                  <a:lnTo>
                    <a:pt x="1324617" y="0"/>
                  </a:lnTo>
                  <a:cubicBezTo>
                    <a:pt x="1359597" y="0"/>
                    <a:pt x="1387953" y="28356"/>
                    <a:pt x="1387953" y="63336"/>
                  </a:cubicBezTo>
                  <a:lnTo>
                    <a:pt x="1387953" y="316671"/>
                  </a:lnTo>
                  <a:cubicBezTo>
                    <a:pt x="1387953" y="351651"/>
                    <a:pt x="1359597" y="380007"/>
                    <a:pt x="1324617" y="380007"/>
                  </a:cubicBezTo>
                  <a:lnTo>
                    <a:pt x="63336" y="380007"/>
                  </a:lnTo>
                  <a:cubicBezTo>
                    <a:pt x="28356" y="380007"/>
                    <a:pt x="0" y="351651"/>
                    <a:pt x="0" y="316671"/>
                  </a:cubicBezTo>
                  <a:lnTo>
                    <a:pt x="0" y="633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750" tIns="56650" rIns="94750" bIns="5665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834477" y="4929296"/>
              <a:ext cx="1026313" cy="356262"/>
            </a:xfrm>
            <a:custGeom>
              <a:avLst/>
              <a:gdLst>
                <a:gd name="connsiteX0" fmla="*/ 0 w 1289223"/>
                <a:gd name="connsiteY0" fmla="*/ 44533 h 356262"/>
                <a:gd name="connsiteX1" fmla="*/ 1111092 w 1289223"/>
                <a:gd name="connsiteY1" fmla="*/ 44533 h 356262"/>
                <a:gd name="connsiteX2" fmla="*/ 1111092 w 1289223"/>
                <a:gd name="connsiteY2" fmla="*/ 0 h 356262"/>
                <a:gd name="connsiteX3" fmla="*/ 1289223 w 1289223"/>
                <a:gd name="connsiteY3" fmla="*/ 178131 h 356262"/>
                <a:gd name="connsiteX4" fmla="*/ 1111092 w 1289223"/>
                <a:gd name="connsiteY4" fmla="*/ 356262 h 356262"/>
                <a:gd name="connsiteX5" fmla="*/ 1111092 w 1289223"/>
                <a:gd name="connsiteY5" fmla="*/ 311729 h 356262"/>
                <a:gd name="connsiteX6" fmla="*/ 0 w 1289223"/>
                <a:gd name="connsiteY6" fmla="*/ 311729 h 356262"/>
                <a:gd name="connsiteX7" fmla="*/ 0 w 1289223"/>
                <a:gd name="connsiteY7" fmla="*/ 44533 h 35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9223" h="356262">
                  <a:moveTo>
                    <a:pt x="0" y="44533"/>
                  </a:moveTo>
                  <a:lnTo>
                    <a:pt x="1111092" y="44533"/>
                  </a:lnTo>
                  <a:lnTo>
                    <a:pt x="1111092" y="0"/>
                  </a:lnTo>
                  <a:lnTo>
                    <a:pt x="1289223" y="178131"/>
                  </a:lnTo>
                  <a:lnTo>
                    <a:pt x="1111092" y="356262"/>
                  </a:lnTo>
                  <a:lnTo>
                    <a:pt x="1111092" y="311729"/>
                  </a:lnTo>
                  <a:lnTo>
                    <a:pt x="0" y="311729"/>
                  </a:lnTo>
                  <a:lnTo>
                    <a:pt x="0" y="44533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55328" rIns="144393" bIns="55328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700" kern="12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7698" y="4891231"/>
              <a:ext cx="1376779" cy="432391"/>
            </a:xfrm>
            <a:custGeom>
              <a:avLst/>
              <a:gdLst>
                <a:gd name="connsiteX0" fmla="*/ 0 w 1376779"/>
                <a:gd name="connsiteY0" fmla="*/ 72067 h 432391"/>
                <a:gd name="connsiteX1" fmla="*/ 72067 w 1376779"/>
                <a:gd name="connsiteY1" fmla="*/ 0 h 432391"/>
                <a:gd name="connsiteX2" fmla="*/ 1304712 w 1376779"/>
                <a:gd name="connsiteY2" fmla="*/ 0 h 432391"/>
                <a:gd name="connsiteX3" fmla="*/ 1376779 w 1376779"/>
                <a:gd name="connsiteY3" fmla="*/ 72067 h 432391"/>
                <a:gd name="connsiteX4" fmla="*/ 1376779 w 1376779"/>
                <a:gd name="connsiteY4" fmla="*/ 360324 h 432391"/>
                <a:gd name="connsiteX5" fmla="*/ 1304712 w 1376779"/>
                <a:gd name="connsiteY5" fmla="*/ 432391 h 432391"/>
                <a:gd name="connsiteX6" fmla="*/ 72067 w 1376779"/>
                <a:gd name="connsiteY6" fmla="*/ 432391 h 432391"/>
                <a:gd name="connsiteX7" fmla="*/ 0 w 1376779"/>
                <a:gd name="connsiteY7" fmla="*/ 360324 h 432391"/>
                <a:gd name="connsiteX8" fmla="*/ 0 w 1376779"/>
                <a:gd name="connsiteY8" fmla="*/ 72067 h 43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779" h="432391">
                  <a:moveTo>
                    <a:pt x="0" y="72067"/>
                  </a:moveTo>
                  <a:cubicBezTo>
                    <a:pt x="0" y="32265"/>
                    <a:pt x="32265" y="0"/>
                    <a:pt x="72067" y="0"/>
                  </a:cubicBezTo>
                  <a:lnTo>
                    <a:pt x="1304712" y="0"/>
                  </a:lnTo>
                  <a:cubicBezTo>
                    <a:pt x="1344514" y="0"/>
                    <a:pt x="1376779" y="32265"/>
                    <a:pt x="1376779" y="72067"/>
                  </a:cubicBezTo>
                  <a:lnTo>
                    <a:pt x="1376779" y="360324"/>
                  </a:lnTo>
                  <a:cubicBezTo>
                    <a:pt x="1376779" y="400126"/>
                    <a:pt x="1344514" y="432391"/>
                    <a:pt x="1304712" y="432391"/>
                  </a:cubicBezTo>
                  <a:lnTo>
                    <a:pt x="72067" y="432391"/>
                  </a:lnTo>
                  <a:cubicBezTo>
                    <a:pt x="32265" y="432391"/>
                    <a:pt x="0" y="400126"/>
                    <a:pt x="0" y="360324"/>
                  </a:cubicBezTo>
                  <a:lnTo>
                    <a:pt x="0" y="720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8" tIns="59208" rIns="97308" bIns="592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Surplus</a:t>
              </a:r>
            </a:p>
          </p:txBody>
        </p:sp>
        <p:sp>
          <p:nvSpPr>
            <p:cNvPr id="51" name="Freeform 49"/>
            <p:cNvSpPr/>
            <p:nvPr/>
          </p:nvSpPr>
          <p:spPr>
            <a:xfrm>
              <a:off x="457698" y="4894374"/>
              <a:ext cx="1376779" cy="432391"/>
            </a:xfrm>
            <a:custGeom>
              <a:avLst/>
              <a:gdLst>
                <a:gd name="connsiteX0" fmla="*/ 0 w 1376779"/>
                <a:gd name="connsiteY0" fmla="*/ 72067 h 432391"/>
                <a:gd name="connsiteX1" fmla="*/ 72067 w 1376779"/>
                <a:gd name="connsiteY1" fmla="*/ 0 h 432391"/>
                <a:gd name="connsiteX2" fmla="*/ 1304712 w 1376779"/>
                <a:gd name="connsiteY2" fmla="*/ 0 h 432391"/>
                <a:gd name="connsiteX3" fmla="*/ 1376779 w 1376779"/>
                <a:gd name="connsiteY3" fmla="*/ 72067 h 432391"/>
                <a:gd name="connsiteX4" fmla="*/ 1376779 w 1376779"/>
                <a:gd name="connsiteY4" fmla="*/ 360324 h 432391"/>
                <a:gd name="connsiteX5" fmla="*/ 1304712 w 1376779"/>
                <a:gd name="connsiteY5" fmla="*/ 432391 h 432391"/>
                <a:gd name="connsiteX6" fmla="*/ 72067 w 1376779"/>
                <a:gd name="connsiteY6" fmla="*/ 432391 h 432391"/>
                <a:gd name="connsiteX7" fmla="*/ 0 w 1376779"/>
                <a:gd name="connsiteY7" fmla="*/ 360324 h 432391"/>
                <a:gd name="connsiteX8" fmla="*/ 0 w 1376779"/>
                <a:gd name="connsiteY8" fmla="*/ 72067 h 43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6779" h="432391">
                  <a:moveTo>
                    <a:pt x="0" y="72067"/>
                  </a:moveTo>
                  <a:cubicBezTo>
                    <a:pt x="0" y="32265"/>
                    <a:pt x="32265" y="0"/>
                    <a:pt x="72067" y="0"/>
                  </a:cubicBezTo>
                  <a:lnTo>
                    <a:pt x="1304712" y="0"/>
                  </a:lnTo>
                  <a:cubicBezTo>
                    <a:pt x="1344514" y="0"/>
                    <a:pt x="1376779" y="32265"/>
                    <a:pt x="1376779" y="72067"/>
                  </a:cubicBezTo>
                  <a:lnTo>
                    <a:pt x="1376779" y="360324"/>
                  </a:lnTo>
                  <a:cubicBezTo>
                    <a:pt x="1376779" y="400126"/>
                    <a:pt x="1344514" y="432391"/>
                    <a:pt x="1304712" y="432391"/>
                  </a:cubicBezTo>
                  <a:lnTo>
                    <a:pt x="72067" y="432391"/>
                  </a:lnTo>
                  <a:cubicBezTo>
                    <a:pt x="32265" y="432391"/>
                    <a:pt x="0" y="400126"/>
                    <a:pt x="0" y="360324"/>
                  </a:cubicBezTo>
                  <a:lnTo>
                    <a:pt x="0" y="720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8" tIns="59208" rIns="97308" bIns="592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Surplus</a:t>
              </a:r>
            </a:p>
          </p:txBody>
        </p:sp>
      </p:grpSp>
      <p:sp>
        <p:nvSpPr>
          <p:cNvPr id="20484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6B9471-86EC-4D18-B12E-69309F2F6CB8}" type="datetime3">
              <a:rPr lang="en-US" smtClean="0">
                <a:latin typeface="Arial" pitchFamily="34" charset="0"/>
              </a:rPr>
              <a:pPr/>
              <a:t>3 November 2016</a:t>
            </a:fld>
            <a:endParaRPr lang="en-US">
              <a:latin typeface="Arial" pitchFamily="34" charset="0"/>
            </a:endParaRPr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pitchFamily="34" charset="0"/>
              </a:rPr>
              <a:t>MMJOOF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602492" y="1484575"/>
            <a:ext cx="2011763" cy="622098"/>
          </a:xfrm>
          <a:custGeom>
            <a:avLst/>
            <a:gdLst>
              <a:gd name="connsiteX0" fmla="*/ 0 w 1922385"/>
              <a:gd name="connsiteY0" fmla="*/ 62210 h 622098"/>
              <a:gd name="connsiteX1" fmla="*/ 62210 w 1922385"/>
              <a:gd name="connsiteY1" fmla="*/ 0 h 622098"/>
              <a:gd name="connsiteX2" fmla="*/ 1860175 w 1922385"/>
              <a:gd name="connsiteY2" fmla="*/ 0 h 622098"/>
              <a:gd name="connsiteX3" fmla="*/ 1922385 w 1922385"/>
              <a:gd name="connsiteY3" fmla="*/ 62210 h 622098"/>
              <a:gd name="connsiteX4" fmla="*/ 1922385 w 1922385"/>
              <a:gd name="connsiteY4" fmla="*/ 559888 h 622098"/>
              <a:gd name="connsiteX5" fmla="*/ 1860175 w 1922385"/>
              <a:gd name="connsiteY5" fmla="*/ 622098 h 622098"/>
              <a:gd name="connsiteX6" fmla="*/ 62210 w 1922385"/>
              <a:gd name="connsiteY6" fmla="*/ 622098 h 622098"/>
              <a:gd name="connsiteX7" fmla="*/ 0 w 1922385"/>
              <a:gd name="connsiteY7" fmla="*/ 559888 h 622098"/>
              <a:gd name="connsiteX8" fmla="*/ 0 w 192238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38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1860175" y="0"/>
                </a:lnTo>
                <a:cubicBezTo>
                  <a:pt x="1894533" y="0"/>
                  <a:pt x="1922385" y="27852"/>
                  <a:pt x="1922385" y="62210"/>
                </a:cubicBezTo>
                <a:lnTo>
                  <a:pt x="1922385" y="559888"/>
                </a:lnTo>
                <a:cubicBezTo>
                  <a:pt x="1922385" y="594246"/>
                  <a:pt x="1894533" y="622098"/>
                  <a:pt x="186017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21" tIns="43621" rIns="43621" bIns="4362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Conventional Insurance</a:t>
            </a:r>
          </a:p>
        </p:txBody>
      </p:sp>
      <p:sp>
        <p:nvSpPr>
          <p:cNvPr id="30" name="Right Arrow 29"/>
          <p:cNvSpPr/>
          <p:nvPr/>
        </p:nvSpPr>
        <p:spPr>
          <a:xfrm rot="5400000">
            <a:off x="4546980" y="2968914"/>
            <a:ext cx="108867" cy="10886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/>
          <p:cNvSpPr/>
          <p:nvPr/>
        </p:nvSpPr>
        <p:spPr>
          <a:xfrm>
            <a:off x="3602492" y="2250788"/>
            <a:ext cx="2011763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 by Shareholders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4546980" y="3808747"/>
            <a:ext cx="108867" cy="10886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/>
          <p:cNvSpPr/>
          <p:nvPr/>
        </p:nvSpPr>
        <p:spPr>
          <a:xfrm>
            <a:off x="3466231" y="3067072"/>
            <a:ext cx="2091008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Transfer to Insurers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4546980" y="4648581"/>
            <a:ext cx="108867" cy="10886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/>
          <p:cNvSpPr/>
          <p:nvPr/>
        </p:nvSpPr>
        <p:spPr>
          <a:xfrm>
            <a:off x="3200400" y="4022107"/>
            <a:ext cx="2499304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Belongs to Shareholders / Company</a:t>
            </a:r>
          </a:p>
        </p:txBody>
      </p:sp>
      <p:sp>
        <p:nvSpPr>
          <p:cNvPr id="37" name="Freeform 36"/>
          <p:cNvSpPr/>
          <p:nvPr/>
        </p:nvSpPr>
        <p:spPr>
          <a:xfrm>
            <a:off x="6400800" y="1547497"/>
            <a:ext cx="1769970" cy="622098"/>
          </a:xfrm>
          <a:custGeom>
            <a:avLst/>
            <a:gdLst>
              <a:gd name="connsiteX0" fmla="*/ 0 w 1769970"/>
              <a:gd name="connsiteY0" fmla="*/ 62210 h 622098"/>
              <a:gd name="connsiteX1" fmla="*/ 62210 w 1769970"/>
              <a:gd name="connsiteY1" fmla="*/ 0 h 622098"/>
              <a:gd name="connsiteX2" fmla="*/ 1707760 w 1769970"/>
              <a:gd name="connsiteY2" fmla="*/ 0 h 622098"/>
              <a:gd name="connsiteX3" fmla="*/ 1769970 w 1769970"/>
              <a:gd name="connsiteY3" fmla="*/ 62210 h 622098"/>
              <a:gd name="connsiteX4" fmla="*/ 1769970 w 1769970"/>
              <a:gd name="connsiteY4" fmla="*/ 559888 h 622098"/>
              <a:gd name="connsiteX5" fmla="*/ 1707760 w 1769970"/>
              <a:gd name="connsiteY5" fmla="*/ 622098 h 622098"/>
              <a:gd name="connsiteX6" fmla="*/ 62210 w 1769970"/>
              <a:gd name="connsiteY6" fmla="*/ 622098 h 622098"/>
              <a:gd name="connsiteX7" fmla="*/ 0 w 1769970"/>
              <a:gd name="connsiteY7" fmla="*/ 559888 h 622098"/>
              <a:gd name="connsiteX8" fmla="*/ 0 w 1769970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970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1707760" y="0"/>
                </a:lnTo>
                <a:cubicBezTo>
                  <a:pt x="1742118" y="0"/>
                  <a:pt x="1769970" y="27852"/>
                  <a:pt x="1769970" y="62210"/>
                </a:cubicBezTo>
                <a:lnTo>
                  <a:pt x="1769970" y="559888"/>
                </a:lnTo>
                <a:cubicBezTo>
                  <a:pt x="1769970" y="594246"/>
                  <a:pt x="1742118" y="622098"/>
                  <a:pt x="1707760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21" tIns="43621" rIns="43621" bIns="4362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Takaful Insurance</a:t>
            </a:r>
          </a:p>
        </p:txBody>
      </p:sp>
      <p:sp>
        <p:nvSpPr>
          <p:cNvPr id="38" name="Right Arrow 37"/>
          <p:cNvSpPr/>
          <p:nvPr/>
        </p:nvSpPr>
        <p:spPr>
          <a:xfrm rot="5400000">
            <a:off x="7383751" y="2968914"/>
            <a:ext cx="108867" cy="10886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 38"/>
          <p:cNvSpPr/>
          <p:nvPr/>
        </p:nvSpPr>
        <p:spPr>
          <a:xfrm>
            <a:off x="6193986" y="2367073"/>
            <a:ext cx="2488395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by Participants</a:t>
            </a:r>
          </a:p>
        </p:txBody>
      </p:sp>
      <p:sp>
        <p:nvSpPr>
          <p:cNvPr id="40" name="Right Arrow 39"/>
          <p:cNvSpPr/>
          <p:nvPr/>
        </p:nvSpPr>
        <p:spPr>
          <a:xfrm rot="5400000">
            <a:off x="7383751" y="3808747"/>
            <a:ext cx="108867" cy="10886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 40"/>
          <p:cNvSpPr/>
          <p:nvPr/>
        </p:nvSpPr>
        <p:spPr>
          <a:xfrm>
            <a:off x="6193986" y="3249472"/>
            <a:ext cx="2488395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Shared by Participants</a:t>
            </a:r>
          </a:p>
        </p:txBody>
      </p:sp>
      <p:sp>
        <p:nvSpPr>
          <p:cNvPr id="42" name="Right Arrow 41"/>
          <p:cNvSpPr/>
          <p:nvPr/>
        </p:nvSpPr>
        <p:spPr>
          <a:xfrm rot="5400000">
            <a:off x="7383751" y="4648581"/>
            <a:ext cx="108867" cy="108867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Freeform 42"/>
          <p:cNvSpPr/>
          <p:nvPr/>
        </p:nvSpPr>
        <p:spPr>
          <a:xfrm>
            <a:off x="6193985" y="4071714"/>
            <a:ext cx="2488395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Belongs to Participants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1001"/>
            <a:ext cx="1748182" cy="927322"/>
          </a:xfrm>
          <a:prstGeom prst="rect">
            <a:avLst/>
          </a:prstGeom>
        </p:spPr>
      </p:pic>
      <p:sp>
        <p:nvSpPr>
          <p:cNvPr id="52" name="Freeform 38"/>
          <p:cNvSpPr/>
          <p:nvPr/>
        </p:nvSpPr>
        <p:spPr>
          <a:xfrm>
            <a:off x="6193984" y="4886995"/>
            <a:ext cx="2488395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by Participants</a:t>
            </a:r>
          </a:p>
        </p:txBody>
      </p:sp>
      <p:sp>
        <p:nvSpPr>
          <p:cNvPr id="53" name="Freeform 30"/>
          <p:cNvSpPr/>
          <p:nvPr/>
        </p:nvSpPr>
        <p:spPr>
          <a:xfrm>
            <a:off x="3123700" y="4879262"/>
            <a:ext cx="2488395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 by Shareholders</a:t>
            </a:r>
          </a:p>
        </p:txBody>
      </p:sp>
      <p:sp>
        <p:nvSpPr>
          <p:cNvPr id="62" name="Freeform 49"/>
          <p:cNvSpPr/>
          <p:nvPr/>
        </p:nvSpPr>
        <p:spPr>
          <a:xfrm>
            <a:off x="563524" y="4974115"/>
            <a:ext cx="1376779" cy="432391"/>
          </a:xfrm>
          <a:custGeom>
            <a:avLst/>
            <a:gdLst>
              <a:gd name="connsiteX0" fmla="*/ 0 w 1376779"/>
              <a:gd name="connsiteY0" fmla="*/ 72067 h 432391"/>
              <a:gd name="connsiteX1" fmla="*/ 72067 w 1376779"/>
              <a:gd name="connsiteY1" fmla="*/ 0 h 432391"/>
              <a:gd name="connsiteX2" fmla="*/ 1304712 w 1376779"/>
              <a:gd name="connsiteY2" fmla="*/ 0 h 432391"/>
              <a:gd name="connsiteX3" fmla="*/ 1376779 w 1376779"/>
              <a:gd name="connsiteY3" fmla="*/ 72067 h 432391"/>
              <a:gd name="connsiteX4" fmla="*/ 1376779 w 1376779"/>
              <a:gd name="connsiteY4" fmla="*/ 360324 h 432391"/>
              <a:gd name="connsiteX5" fmla="*/ 1304712 w 1376779"/>
              <a:gd name="connsiteY5" fmla="*/ 432391 h 432391"/>
              <a:gd name="connsiteX6" fmla="*/ 72067 w 1376779"/>
              <a:gd name="connsiteY6" fmla="*/ 432391 h 432391"/>
              <a:gd name="connsiteX7" fmla="*/ 0 w 1376779"/>
              <a:gd name="connsiteY7" fmla="*/ 360324 h 432391"/>
              <a:gd name="connsiteX8" fmla="*/ 0 w 1376779"/>
              <a:gd name="connsiteY8" fmla="*/ 72067 h 4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779" h="432391">
                <a:moveTo>
                  <a:pt x="0" y="72067"/>
                </a:moveTo>
                <a:cubicBezTo>
                  <a:pt x="0" y="32265"/>
                  <a:pt x="32265" y="0"/>
                  <a:pt x="72067" y="0"/>
                </a:cubicBezTo>
                <a:lnTo>
                  <a:pt x="1304712" y="0"/>
                </a:lnTo>
                <a:cubicBezTo>
                  <a:pt x="1344514" y="0"/>
                  <a:pt x="1376779" y="32265"/>
                  <a:pt x="1376779" y="72067"/>
                </a:cubicBezTo>
                <a:lnTo>
                  <a:pt x="1376779" y="360324"/>
                </a:lnTo>
                <a:cubicBezTo>
                  <a:pt x="1376779" y="400126"/>
                  <a:pt x="1344514" y="432391"/>
                  <a:pt x="1304712" y="432391"/>
                </a:cubicBezTo>
                <a:lnTo>
                  <a:pt x="72067" y="432391"/>
                </a:lnTo>
                <a:cubicBezTo>
                  <a:pt x="32265" y="432391"/>
                  <a:pt x="0" y="400126"/>
                  <a:pt x="0" y="360324"/>
                </a:cubicBezTo>
                <a:lnTo>
                  <a:pt x="0" y="720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08" tIns="59208" rIns="97308" bIns="592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Surplus</a:t>
            </a:r>
          </a:p>
        </p:txBody>
      </p:sp>
      <p:sp>
        <p:nvSpPr>
          <p:cNvPr id="63" name="Freeform 48"/>
          <p:cNvSpPr/>
          <p:nvPr/>
        </p:nvSpPr>
        <p:spPr>
          <a:xfrm>
            <a:off x="2002962" y="4974116"/>
            <a:ext cx="1100292" cy="432390"/>
          </a:xfrm>
          <a:custGeom>
            <a:avLst/>
            <a:gdLst>
              <a:gd name="connsiteX0" fmla="*/ 0 w 1289223"/>
              <a:gd name="connsiteY0" fmla="*/ 44533 h 356262"/>
              <a:gd name="connsiteX1" fmla="*/ 1111092 w 1289223"/>
              <a:gd name="connsiteY1" fmla="*/ 44533 h 356262"/>
              <a:gd name="connsiteX2" fmla="*/ 1111092 w 1289223"/>
              <a:gd name="connsiteY2" fmla="*/ 0 h 356262"/>
              <a:gd name="connsiteX3" fmla="*/ 1289223 w 1289223"/>
              <a:gd name="connsiteY3" fmla="*/ 178131 h 356262"/>
              <a:gd name="connsiteX4" fmla="*/ 1111092 w 1289223"/>
              <a:gd name="connsiteY4" fmla="*/ 356262 h 356262"/>
              <a:gd name="connsiteX5" fmla="*/ 1111092 w 1289223"/>
              <a:gd name="connsiteY5" fmla="*/ 311729 h 356262"/>
              <a:gd name="connsiteX6" fmla="*/ 0 w 1289223"/>
              <a:gd name="connsiteY6" fmla="*/ 311729 h 356262"/>
              <a:gd name="connsiteX7" fmla="*/ 0 w 1289223"/>
              <a:gd name="connsiteY7" fmla="*/ 44533 h 3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223" h="356262">
                <a:moveTo>
                  <a:pt x="0" y="44533"/>
                </a:moveTo>
                <a:lnTo>
                  <a:pt x="1111092" y="44533"/>
                </a:lnTo>
                <a:lnTo>
                  <a:pt x="1111092" y="0"/>
                </a:lnTo>
                <a:lnTo>
                  <a:pt x="1289223" y="178131"/>
                </a:lnTo>
                <a:lnTo>
                  <a:pt x="1111092" y="356262"/>
                </a:lnTo>
                <a:lnTo>
                  <a:pt x="1111092" y="311729"/>
                </a:lnTo>
                <a:lnTo>
                  <a:pt x="0" y="311729"/>
                </a:lnTo>
                <a:lnTo>
                  <a:pt x="0" y="4453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55328" rIns="144393" bIns="55328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700" kern="1200" dirty="0"/>
          </a:p>
        </p:txBody>
      </p:sp>
      <p:sp>
        <p:nvSpPr>
          <p:cNvPr id="64" name="Freeform 49"/>
          <p:cNvSpPr/>
          <p:nvPr/>
        </p:nvSpPr>
        <p:spPr>
          <a:xfrm>
            <a:off x="563523" y="5711152"/>
            <a:ext cx="1376779" cy="432391"/>
          </a:xfrm>
          <a:custGeom>
            <a:avLst/>
            <a:gdLst>
              <a:gd name="connsiteX0" fmla="*/ 0 w 1376779"/>
              <a:gd name="connsiteY0" fmla="*/ 72067 h 432391"/>
              <a:gd name="connsiteX1" fmla="*/ 72067 w 1376779"/>
              <a:gd name="connsiteY1" fmla="*/ 0 h 432391"/>
              <a:gd name="connsiteX2" fmla="*/ 1304712 w 1376779"/>
              <a:gd name="connsiteY2" fmla="*/ 0 h 432391"/>
              <a:gd name="connsiteX3" fmla="*/ 1376779 w 1376779"/>
              <a:gd name="connsiteY3" fmla="*/ 72067 h 432391"/>
              <a:gd name="connsiteX4" fmla="*/ 1376779 w 1376779"/>
              <a:gd name="connsiteY4" fmla="*/ 360324 h 432391"/>
              <a:gd name="connsiteX5" fmla="*/ 1304712 w 1376779"/>
              <a:gd name="connsiteY5" fmla="*/ 432391 h 432391"/>
              <a:gd name="connsiteX6" fmla="*/ 72067 w 1376779"/>
              <a:gd name="connsiteY6" fmla="*/ 432391 h 432391"/>
              <a:gd name="connsiteX7" fmla="*/ 0 w 1376779"/>
              <a:gd name="connsiteY7" fmla="*/ 360324 h 432391"/>
              <a:gd name="connsiteX8" fmla="*/ 0 w 1376779"/>
              <a:gd name="connsiteY8" fmla="*/ 72067 h 43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779" h="432391">
                <a:moveTo>
                  <a:pt x="0" y="72067"/>
                </a:moveTo>
                <a:cubicBezTo>
                  <a:pt x="0" y="32265"/>
                  <a:pt x="32265" y="0"/>
                  <a:pt x="72067" y="0"/>
                </a:cubicBezTo>
                <a:lnTo>
                  <a:pt x="1304712" y="0"/>
                </a:lnTo>
                <a:cubicBezTo>
                  <a:pt x="1344514" y="0"/>
                  <a:pt x="1376779" y="32265"/>
                  <a:pt x="1376779" y="72067"/>
                </a:cubicBezTo>
                <a:lnTo>
                  <a:pt x="1376779" y="360324"/>
                </a:lnTo>
                <a:cubicBezTo>
                  <a:pt x="1376779" y="400126"/>
                  <a:pt x="1344514" y="432391"/>
                  <a:pt x="1304712" y="432391"/>
                </a:cubicBezTo>
                <a:lnTo>
                  <a:pt x="72067" y="432391"/>
                </a:lnTo>
                <a:cubicBezTo>
                  <a:pt x="32265" y="432391"/>
                  <a:pt x="0" y="400126"/>
                  <a:pt x="0" y="360324"/>
                </a:cubicBezTo>
                <a:lnTo>
                  <a:pt x="0" y="720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08" tIns="59208" rIns="97308" bIns="592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Shariah </a:t>
            </a:r>
            <a:r>
              <a:rPr lang="en-US" sz="16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S.Board</a:t>
            </a:r>
            <a:endParaRPr lang="en-US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48"/>
          <p:cNvSpPr/>
          <p:nvPr/>
        </p:nvSpPr>
        <p:spPr>
          <a:xfrm>
            <a:off x="1978049" y="5798470"/>
            <a:ext cx="1100292" cy="345073"/>
          </a:xfrm>
          <a:custGeom>
            <a:avLst/>
            <a:gdLst>
              <a:gd name="connsiteX0" fmla="*/ 0 w 1289223"/>
              <a:gd name="connsiteY0" fmla="*/ 44533 h 356262"/>
              <a:gd name="connsiteX1" fmla="*/ 1111092 w 1289223"/>
              <a:gd name="connsiteY1" fmla="*/ 44533 h 356262"/>
              <a:gd name="connsiteX2" fmla="*/ 1111092 w 1289223"/>
              <a:gd name="connsiteY2" fmla="*/ 0 h 356262"/>
              <a:gd name="connsiteX3" fmla="*/ 1289223 w 1289223"/>
              <a:gd name="connsiteY3" fmla="*/ 178131 h 356262"/>
              <a:gd name="connsiteX4" fmla="*/ 1111092 w 1289223"/>
              <a:gd name="connsiteY4" fmla="*/ 356262 h 356262"/>
              <a:gd name="connsiteX5" fmla="*/ 1111092 w 1289223"/>
              <a:gd name="connsiteY5" fmla="*/ 311729 h 356262"/>
              <a:gd name="connsiteX6" fmla="*/ 0 w 1289223"/>
              <a:gd name="connsiteY6" fmla="*/ 311729 h 356262"/>
              <a:gd name="connsiteX7" fmla="*/ 0 w 1289223"/>
              <a:gd name="connsiteY7" fmla="*/ 44533 h 3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223" h="356262">
                <a:moveTo>
                  <a:pt x="0" y="44533"/>
                </a:moveTo>
                <a:lnTo>
                  <a:pt x="1111092" y="44533"/>
                </a:lnTo>
                <a:lnTo>
                  <a:pt x="1111092" y="0"/>
                </a:lnTo>
                <a:lnTo>
                  <a:pt x="1289223" y="178131"/>
                </a:lnTo>
                <a:lnTo>
                  <a:pt x="1111092" y="356262"/>
                </a:lnTo>
                <a:lnTo>
                  <a:pt x="1111092" y="311729"/>
                </a:lnTo>
                <a:lnTo>
                  <a:pt x="0" y="311729"/>
                </a:lnTo>
                <a:lnTo>
                  <a:pt x="0" y="4453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55328" rIns="144393" bIns="55328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700" kern="1200" dirty="0"/>
          </a:p>
        </p:txBody>
      </p:sp>
      <p:sp>
        <p:nvSpPr>
          <p:cNvPr id="66" name="Freeform 30"/>
          <p:cNvSpPr/>
          <p:nvPr/>
        </p:nvSpPr>
        <p:spPr>
          <a:xfrm>
            <a:off x="3131504" y="5681913"/>
            <a:ext cx="2488395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 None</a:t>
            </a:r>
          </a:p>
        </p:txBody>
      </p:sp>
      <p:sp>
        <p:nvSpPr>
          <p:cNvPr id="67" name="Freeform 38"/>
          <p:cNvSpPr/>
          <p:nvPr/>
        </p:nvSpPr>
        <p:spPr>
          <a:xfrm>
            <a:off x="6072963" y="5724623"/>
            <a:ext cx="2488395" cy="622098"/>
          </a:xfrm>
          <a:custGeom>
            <a:avLst/>
            <a:gdLst>
              <a:gd name="connsiteX0" fmla="*/ 0 w 2488395"/>
              <a:gd name="connsiteY0" fmla="*/ 62210 h 622098"/>
              <a:gd name="connsiteX1" fmla="*/ 62210 w 2488395"/>
              <a:gd name="connsiteY1" fmla="*/ 0 h 622098"/>
              <a:gd name="connsiteX2" fmla="*/ 2426185 w 2488395"/>
              <a:gd name="connsiteY2" fmla="*/ 0 h 622098"/>
              <a:gd name="connsiteX3" fmla="*/ 2488395 w 2488395"/>
              <a:gd name="connsiteY3" fmla="*/ 62210 h 622098"/>
              <a:gd name="connsiteX4" fmla="*/ 2488395 w 2488395"/>
              <a:gd name="connsiteY4" fmla="*/ 559888 h 622098"/>
              <a:gd name="connsiteX5" fmla="*/ 2426185 w 2488395"/>
              <a:gd name="connsiteY5" fmla="*/ 622098 h 622098"/>
              <a:gd name="connsiteX6" fmla="*/ 62210 w 2488395"/>
              <a:gd name="connsiteY6" fmla="*/ 622098 h 622098"/>
              <a:gd name="connsiteX7" fmla="*/ 0 w 2488395"/>
              <a:gd name="connsiteY7" fmla="*/ 559888 h 622098"/>
              <a:gd name="connsiteX8" fmla="*/ 0 w 2488395"/>
              <a:gd name="connsiteY8" fmla="*/ 62210 h 6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395" h="622098">
                <a:moveTo>
                  <a:pt x="0" y="62210"/>
                </a:moveTo>
                <a:cubicBezTo>
                  <a:pt x="0" y="27852"/>
                  <a:pt x="27852" y="0"/>
                  <a:pt x="62210" y="0"/>
                </a:cubicBezTo>
                <a:lnTo>
                  <a:pt x="2426185" y="0"/>
                </a:lnTo>
                <a:cubicBezTo>
                  <a:pt x="2460543" y="0"/>
                  <a:pt x="2488395" y="27852"/>
                  <a:pt x="2488395" y="62210"/>
                </a:cubicBezTo>
                <a:lnTo>
                  <a:pt x="2488395" y="559888"/>
                </a:lnTo>
                <a:cubicBezTo>
                  <a:pt x="2488395" y="594246"/>
                  <a:pt x="2460543" y="622098"/>
                  <a:pt x="2426185" y="622098"/>
                </a:cubicBezTo>
                <a:lnTo>
                  <a:pt x="62210" y="622098"/>
                </a:lnTo>
                <a:cubicBezTo>
                  <a:pt x="27852" y="622098"/>
                  <a:pt x="0" y="594246"/>
                  <a:pt x="0" y="559888"/>
                </a:cubicBezTo>
                <a:lnTo>
                  <a:pt x="0" y="6221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1" tIns="39811" rIns="39811" bIns="3981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36" grpId="0" animBg="1"/>
      <p:bldP spid="37" grpId="0" animBg="1"/>
      <p:bldP spid="39" grpId="0" animBg="1"/>
      <p:bldP spid="41" grpId="0" animBg="1"/>
      <p:bldP spid="43" grpId="0" animBg="1"/>
      <p:bldP spid="52" grpId="0" animBg="1"/>
      <p:bldP spid="53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MCj0437669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1828801"/>
            <a:ext cx="1676400" cy="1901825"/>
          </a:xfrm>
        </p:spPr>
      </p:pic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1"/>
            <a:ext cx="6553200" cy="990600"/>
          </a:xfrm>
          <a:solidFill>
            <a:schemeClr val="accent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Differences…(continued)</a:t>
            </a:r>
            <a:endParaRPr lang="en-US" sz="3000" b="1" dirty="0">
              <a:solidFill>
                <a:schemeClr val="bg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Text Box 25"/>
          <p:cNvSpPr txBox="1">
            <a:spLocks noChangeArrowheads="1"/>
          </p:cNvSpPr>
          <p:nvPr/>
        </p:nvSpPr>
        <p:spPr bwMode="auto">
          <a:xfrm>
            <a:off x="7162800" y="39624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Perpetua" pitchFamily="18" charset="0"/>
              </a:rPr>
              <a:t>Takaful</a:t>
            </a:r>
          </a:p>
        </p:txBody>
      </p:sp>
      <p:sp>
        <p:nvSpPr>
          <p:cNvPr id="77830" name="AutoShape 27"/>
          <p:cNvSpPr>
            <a:spLocks noChangeArrowheads="1"/>
          </p:cNvSpPr>
          <p:nvPr/>
        </p:nvSpPr>
        <p:spPr bwMode="auto">
          <a:xfrm rot="5400000">
            <a:off x="609600" y="1905000"/>
            <a:ext cx="304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295400" y="1905000"/>
            <a:ext cx="5486400" cy="2282826"/>
            <a:chOff x="816" y="1536"/>
            <a:chExt cx="3600" cy="2016"/>
          </a:xfrm>
        </p:grpSpPr>
        <p:sp>
          <p:nvSpPr>
            <p:cNvPr id="77834" name="AutoShape 30"/>
            <p:cNvSpPr>
              <a:spLocks noChangeArrowheads="1"/>
            </p:cNvSpPr>
            <p:nvPr/>
          </p:nvSpPr>
          <p:spPr bwMode="auto">
            <a:xfrm rot="5400000">
              <a:off x="1104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48" y="1536"/>
              <a:ext cx="672" cy="2016"/>
              <a:chOff x="1056" y="1056"/>
              <a:chExt cx="672" cy="2016"/>
            </a:xfrm>
          </p:grpSpPr>
          <p:sp>
            <p:nvSpPr>
              <p:cNvPr id="77845" name="AutoShape 8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7846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903" y="1967"/>
                <a:ext cx="921" cy="23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Gharar</a:t>
                </a:r>
              </a:p>
            </p:txBody>
          </p:sp>
        </p:grpSp>
        <p:sp>
          <p:nvSpPr>
            <p:cNvPr id="77836" name="AutoShape 14"/>
            <p:cNvSpPr>
              <a:spLocks noChangeArrowheads="1"/>
            </p:cNvSpPr>
            <p:nvPr/>
          </p:nvSpPr>
          <p:spPr bwMode="auto">
            <a:xfrm rot="5400000">
              <a:off x="201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208" y="1536"/>
              <a:ext cx="672" cy="2016"/>
              <a:chOff x="1056" y="1056"/>
              <a:chExt cx="672" cy="2016"/>
            </a:xfrm>
          </p:grpSpPr>
          <p:sp>
            <p:nvSpPr>
              <p:cNvPr id="77843" name="AutoShape 16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7844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903" y="1967"/>
                <a:ext cx="921" cy="23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Maisir</a:t>
                </a:r>
              </a:p>
            </p:txBody>
          </p:sp>
        </p:grpSp>
        <p:sp>
          <p:nvSpPr>
            <p:cNvPr id="77838" name="AutoShape 28"/>
            <p:cNvSpPr>
              <a:spLocks noChangeArrowheads="1"/>
            </p:cNvSpPr>
            <p:nvPr/>
          </p:nvSpPr>
          <p:spPr bwMode="auto">
            <a:xfrm rot="5400000">
              <a:off x="2928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216" y="1536"/>
              <a:ext cx="672" cy="2016"/>
              <a:chOff x="1056" y="1056"/>
              <a:chExt cx="672" cy="2016"/>
            </a:xfrm>
          </p:grpSpPr>
          <p:sp>
            <p:nvSpPr>
              <p:cNvPr id="77841" name="AutoShape 20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7842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903" y="1967"/>
                <a:ext cx="921" cy="23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Riba</a:t>
                </a:r>
              </a:p>
            </p:txBody>
          </p:sp>
        </p:grpSp>
        <p:sp>
          <p:nvSpPr>
            <p:cNvPr id="77840" name="AutoShape 29"/>
            <p:cNvSpPr>
              <a:spLocks noChangeArrowheads="1"/>
            </p:cNvSpPr>
            <p:nvPr/>
          </p:nvSpPr>
          <p:spPr bwMode="auto">
            <a:xfrm rot="5400000">
              <a:off x="393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7832" name="TextBox 21"/>
          <p:cNvSpPr txBox="1">
            <a:spLocks noChangeArrowheads="1"/>
          </p:cNvSpPr>
          <p:nvPr/>
        </p:nvSpPr>
        <p:spPr bwMode="auto">
          <a:xfrm>
            <a:off x="304800" y="50292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Tabarru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filters out all the objectionable elements from the insurance contract.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Takaful  = Insurance Minus The Objectionable Elements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2502-1365-4BB7-A95C-5028D44729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 rot="5400000">
            <a:off x="598714" y="1905000"/>
            <a:ext cx="304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1284514" y="1905000"/>
            <a:ext cx="5486400" cy="2282826"/>
            <a:chOff x="816" y="1536"/>
            <a:chExt cx="3600" cy="2016"/>
          </a:xfrm>
        </p:grpSpPr>
        <p:sp>
          <p:nvSpPr>
            <p:cNvPr id="26" name="AutoShape 30"/>
            <p:cNvSpPr>
              <a:spLocks noChangeArrowheads="1"/>
            </p:cNvSpPr>
            <p:nvPr/>
          </p:nvSpPr>
          <p:spPr bwMode="auto">
            <a:xfrm rot="5400000">
              <a:off x="1104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1248" y="1536"/>
              <a:ext cx="672" cy="2016"/>
              <a:chOff x="1056" y="1056"/>
              <a:chExt cx="672" cy="2016"/>
            </a:xfrm>
          </p:grpSpPr>
          <p:sp>
            <p:nvSpPr>
              <p:cNvPr id="37" name="AutoShape 8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903" y="1967"/>
                <a:ext cx="921" cy="23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Gharar</a:t>
                </a:r>
              </a:p>
            </p:txBody>
          </p:sp>
        </p:grp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 rot="5400000">
              <a:off x="201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2208" y="1536"/>
              <a:ext cx="672" cy="2016"/>
              <a:chOff x="1056" y="1056"/>
              <a:chExt cx="672" cy="2016"/>
            </a:xfrm>
          </p:grpSpPr>
          <p:sp>
            <p:nvSpPr>
              <p:cNvPr id="35" name="AutoShape 16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903" y="1967"/>
                <a:ext cx="921" cy="23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Maisir</a:t>
                </a:r>
              </a:p>
            </p:txBody>
          </p:sp>
        </p:grp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5400000">
              <a:off x="2928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3216" y="1536"/>
              <a:ext cx="672" cy="2016"/>
              <a:chOff x="1056" y="1056"/>
              <a:chExt cx="672" cy="2016"/>
            </a:xfrm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>
                <a:off x="1056" y="1056"/>
                <a:ext cx="672" cy="2016"/>
              </a:xfrm>
              <a:prstGeom prst="can">
                <a:avLst>
                  <a:gd name="adj" fmla="val 36028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903" y="1967"/>
                <a:ext cx="921" cy="233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Riba</a:t>
                </a:r>
              </a:p>
            </p:txBody>
          </p:sp>
        </p:grp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5400000">
              <a:off x="3936" y="1584"/>
              <a:ext cx="192" cy="768"/>
            </a:xfrm>
            <a:prstGeom prst="can">
              <a:avLst>
                <a:gd name="adj" fmla="val 67852"/>
              </a:avLst>
            </a:prstGeom>
            <a:solidFill>
              <a:srgbClr val="6ABF3B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81001"/>
            <a:ext cx="1831622" cy="1027113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868362"/>
          </a:xfr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Takaful &amp; Economy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02277-8671-4159-9137-5CD0CBEBF15F}" type="datetime3">
              <a:rPr lang="en-US" smtClean="0"/>
              <a:pPr>
                <a:defRPr/>
              </a:pPr>
              <a:t>3 November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MMJOOF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A125D-C76B-471E-B371-6904B44B24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19855" y="1821029"/>
            <a:ext cx="5266944" cy="1766186"/>
          </a:xfrm>
          <a:custGeom>
            <a:avLst/>
            <a:gdLst>
              <a:gd name="connsiteX0" fmla="*/ 294370 w 1766186"/>
              <a:gd name="connsiteY0" fmla="*/ 0 h 5266944"/>
              <a:gd name="connsiteX1" fmla="*/ 1471816 w 1766186"/>
              <a:gd name="connsiteY1" fmla="*/ 0 h 5266944"/>
              <a:gd name="connsiteX2" fmla="*/ 1766186 w 1766186"/>
              <a:gd name="connsiteY2" fmla="*/ 294370 h 5266944"/>
              <a:gd name="connsiteX3" fmla="*/ 1766186 w 1766186"/>
              <a:gd name="connsiteY3" fmla="*/ 5266944 h 5266944"/>
              <a:gd name="connsiteX4" fmla="*/ 1766186 w 1766186"/>
              <a:gd name="connsiteY4" fmla="*/ 5266944 h 5266944"/>
              <a:gd name="connsiteX5" fmla="*/ 0 w 1766186"/>
              <a:gd name="connsiteY5" fmla="*/ 5266944 h 5266944"/>
              <a:gd name="connsiteX6" fmla="*/ 0 w 1766186"/>
              <a:gd name="connsiteY6" fmla="*/ 5266944 h 5266944"/>
              <a:gd name="connsiteX7" fmla="*/ 0 w 1766186"/>
              <a:gd name="connsiteY7" fmla="*/ 294370 h 5266944"/>
              <a:gd name="connsiteX8" fmla="*/ 294370 w 1766186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186" h="5266944">
                <a:moveTo>
                  <a:pt x="1766186" y="877841"/>
                </a:moveTo>
                <a:lnTo>
                  <a:pt x="1766186" y="4389103"/>
                </a:lnTo>
                <a:cubicBezTo>
                  <a:pt x="1766186" y="4873921"/>
                  <a:pt x="1721991" y="5266944"/>
                  <a:pt x="1667474" y="5266944"/>
                </a:cubicBezTo>
                <a:lnTo>
                  <a:pt x="0" y="5266944"/>
                </a:lnTo>
                <a:lnTo>
                  <a:pt x="0" y="5266944"/>
                </a:lnTo>
                <a:lnTo>
                  <a:pt x="0" y="0"/>
                </a:lnTo>
                <a:lnTo>
                  <a:pt x="0" y="0"/>
                </a:lnTo>
                <a:lnTo>
                  <a:pt x="1667474" y="0"/>
                </a:lnTo>
                <a:cubicBezTo>
                  <a:pt x="1721991" y="0"/>
                  <a:pt x="1766186" y="393023"/>
                  <a:pt x="1766186" y="87784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10043" rIns="333868" bIns="210043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Creation of Employment opportunities</a:t>
            </a:r>
          </a:p>
        </p:txBody>
      </p:sp>
      <p:sp>
        <p:nvSpPr>
          <p:cNvPr id="9" name="Freeform 8"/>
          <p:cNvSpPr/>
          <p:nvPr/>
        </p:nvSpPr>
        <p:spPr>
          <a:xfrm>
            <a:off x="457200" y="1524000"/>
            <a:ext cx="2962656" cy="2207732"/>
          </a:xfrm>
          <a:custGeom>
            <a:avLst/>
            <a:gdLst>
              <a:gd name="connsiteX0" fmla="*/ 0 w 2962656"/>
              <a:gd name="connsiteY0" fmla="*/ 367963 h 2207732"/>
              <a:gd name="connsiteX1" fmla="*/ 367963 w 2962656"/>
              <a:gd name="connsiteY1" fmla="*/ 0 h 2207732"/>
              <a:gd name="connsiteX2" fmla="*/ 2594693 w 2962656"/>
              <a:gd name="connsiteY2" fmla="*/ 0 h 2207732"/>
              <a:gd name="connsiteX3" fmla="*/ 2962656 w 2962656"/>
              <a:gd name="connsiteY3" fmla="*/ 367963 h 2207732"/>
              <a:gd name="connsiteX4" fmla="*/ 2962656 w 2962656"/>
              <a:gd name="connsiteY4" fmla="*/ 1839769 h 2207732"/>
              <a:gd name="connsiteX5" fmla="*/ 2594693 w 2962656"/>
              <a:gd name="connsiteY5" fmla="*/ 2207732 h 2207732"/>
              <a:gd name="connsiteX6" fmla="*/ 367963 w 2962656"/>
              <a:gd name="connsiteY6" fmla="*/ 2207732 h 2207732"/>
              <a:gd name="connsiteX7" fmla="*/ 0 w 2962656"/>
              <a:gd name="connsiteY7" fmla="*/ 1839769 h 2207732"/>
              <a:gd name="connsiteX8" fmla="*/ 0 w 2962656"/>
              <a:gd name="connsiteY8" fmla="*/ 367963 h 220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56" h="2207732">
                <a:moveTo>
                  <a:pt x="0" y="367963"/>
                </a:moveTo>
                <a:cubicBezTo>
                  <a:pt x="0" y="164743"/>
                  <a:pt x="164743" y="0"/>
                  <a:pt x="367963" y="0"/>
                </a:cubicBezTo>
                <a:lnTo>
                  <a:pt x="2594693" y="0"/>
                </a:lnTo>
                <a:cubicBezTo>
                  <a:pt x="2797913" y="0"/>
                  <a:pt x="2962656" y="164743"/>
                  <a:pt x="2962656" y="367963"/>
                </a:cubicBezTo>
                <a:lnTo>
                  <a:pt x="2962656" y="1839769"/>
                </a:lnTo>
                <a:cubicBezTo>
                  <a:pt x="2962656" y="2042989"/>
                  <a:pt x="2797913" y="2207732"/>
                  <a:pt x="2594693" y="2207732"/>
                </a:cubicBezTo>
                <a:lnTo>
                  <a:pt x="367963" y="2207732"/>
                </a:lnTo>
                <a:cubicBezTo>
                  <a:pt x="164743" y="2207732"/>
                  <a:pt x="0" y="2042989"/>
                  <a:pt x="0" y="1839769"/>
                </a:cubicBezTo>
                <a:lnTo>
                  <a:pt x="0" y="3679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353" tIns="142063" rIns="176353" bIns="1420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10" name="Freeform 9"/>
          <p:cNvSpPr/>
          <p:nvPr/>
        </p:nvSpPr>
        <p:spPr>
          <a:xfrm>
            <a:off x="3419855" y="4139148"/>
            <a:ext cx="5266944" cy="1766186"/>
          </a:xfrm>
          <a:custGeom>
            <a:avLst/>
            <a:gdLst>
              <a:gd name="connsiteX0" fmla="*/ 294370 w 1766186"/>
              <a:gd name="connsiteY0" fmla="*/ 0 h 5266944"/>
              <a:gd name="connsiteX1" fmla="*/ 1471816 w 1766186"/>
              <a:gd name="connsiteY1" fmla="*/ 0 h 5266944"/>
              <a:gd name="connsiteX2" fmla="*/ 1766186 w 1766186"/>
              <a:gd name="connsiteY2" fmla="*/ 294370 h 5266944"/>
              <a:gd name="connsiteX3" fmla="*/ 1766186 w 1766186"/>
              <a:gd name="connsiteY3" fmla="*/ 5266944 h 5266944"/>
              <a:gd name="connsiteX4" fmla="*/ 1766186 w 1766186"/>
              <a:gd name="connsiteY4" fmla="*/ 5266944 h 5266944"/>
              <a:gd name="connsiteX5" fmla="*/ 0 w 1766186"/>
              <a:gd name="connsiteY5" fmla="*/ 5266944 h 5266944"/>
              <a:gd name="connsiteX6" fmla="*/ 0 w 1766186"/>
              <a:gd name="connsiteY6" fmla="*/ 5266944 h 5266944"/>
              <a:gd name="connsiteX7" fmla="*/ 0 w 1766186"/>
              <a:gd name="connsiteY7" fmla="*/ 294370 h 5266944"/>
              <a:gd name="connsiteX8" fmla="*/ 294370 w 1766186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186" h="5266944">
                <a:moveTo>
                  <a:pt x="1766186" y="877841"/>
                </a:moveTo>
                <a:lnTo>
                  <a:pt x="1766186" y="4389103"/>
                </a:lnTo>
                <a:cubicBezTo>
                  <a:pt x="1766186" y="4873921"/>
                  <a:pt x="1721991" y="5266944"/>
                  <a:pt x="1667474" y="5266944"/>
                </a:cubicBezTo>
                <a:lnTo>
                  <a:pt x="0" y="5266944"/>
                </a:lnTo>
                <a:lnTo>
                  <a:pt x="0" y="5266944"/>
                </a:lnTo>
                <a:lnTo>
                  <a:pt x="0" y="0"/>
                </a:lnTo>
                <a:lnTo>
                  <a:pt x="0" y="0"/>
                </a:lnTo>
                <a:lnTo>
                  <a:pt x="1667474" y="0"/>
                </a:lnTo>
                <a:cubicBezTo>
                  <a:pt x="1721991" y="0"/>
                  <a:pt x="1766186" y="393023"/>
                  <a:pt x="1766186" y="87784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10043" rIns="333868" bIns="210043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More Tax Revenue from the Insurance Industry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7200" y="3918374"/>
            <a:ext cx="2962656" cy="2207732"/>
          </a:xfrm>
          <a:custGeom>
            <a:avLst/>
            <a:gdLst>
              <a:gd name="connsiteX0" fmla="*/ 0 w 2962656"/>
              <a:gd name="connsiteY0" fmla="*/ 367963 h 2207732"/>
              <a:gd name="connsiteX1" fmla="*/ 367963 w 2962656"/>
              <a:gd name="connsiteY1" fmla="*/ 0 h 2207732"/>
              <a:gd name="connsiteX2" fmla="*/ 2594693 w 2962656"/>
              <a:gd name="connsiteY2" fmla="*/ 0 h 2207732"/>
              <a:gd name="connsiteX3" fmla="*/ 2962656 w 2962656"/>
              <a:gd name="connsiteY3" fmla="*/ 367963 h 2207732"/>
              <a:gd name="connsiteX4" fmla="*/ 2962656 w 2962656"/>
              <a:gd name="connsiteY4" fmla="*/ 1839769 h 2207732"/>
              <a:gd name="connsiteX5" fmla="*/ 2594693 w 2962656"/>
              <a:gd name="connsiteY5" fmla="*/ 2207732 h 2207732"/>
              <a:gd name="connsiteX6" fmla="*/ 367963 w 2962656"/>
              <a:gd name="connsiteY6" fmla="*/ 2207732 h 2207732"/>
              <a:gd name="connsiteX7" fmla="*/ 0 w 2962656"/>
              <a:gd name="connsiteY7" fmla="*/ 1839769 h 2207732"/>
              <a:gd name="connsiteX8" fmla="*/ 0 w 2962656"/>
              <a:gd name="connsiteY8" fmla="*/ 367963 h 220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656" h="2207732">
                <a:moveTo>
                  <a:pt x="0" y="367963"/>
                </a:moveTo>
                <a:cubicBezTo>
                  <a:pt x="0" y="164743"/>
                  <a:pt x="164743" y="0"/>
                  <a:pt x="367963" y="0"/>
                </a:cubicBezTo>
                <a:lnTo>
                  <a:pt x="2594693" y="0"/>
                </a:lnTo>
                <a:cubicBezTo>
                  <a:pt x="2797913" y="0"/>
                  <a:pt x="2962656" y="164743"/>
                  <a:pt x="2962656" y="367963"/>
                </a:cubicBezTo>
                <a:lnTo>
                  <a:pt x="2962656" y="1839769"/>
                </a:lnTo>
                <a:cubicBezTo>
                  <a:pt x="2962656" y="2042989"/>
                  <a:pt x="2797913" y="2207732"/>
                  <a:pt x="2594693" y="2207732"/>
                </a:cubicBezTo>
                <a:lnTo>
                  <a:pt x="367963" y="2207732"/>
                </a:lnTo>
                <a:cubicBezTo>
                  <a:pt x="164743" y="2207732"/>
                  <a:pt x="0" y="2042989"/>
                  <a:pt x="0" y="1839769"/>
                </a:cubicBezTo>
                <a:lnTo>
                  <a:pt x="0" y="3679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353" tIns="142063" rIns="176353" bIns="1420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Tax Revenue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74638"/>
            <a:ext cx="1679222" cy="87874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4600</TotalTime>
  <Words>917</Words>
  <Application>Microsoft Office PowerPoint</Application>
  <PresentationFormat>On-screen Show (4:3)</PresentationFormat>
  <Paragraphs>275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Lucida Sans Unicode</vt:lpstr>
      <vt:lpstr>Palatino Linotype</vt:lpstr>
      <vt:lpstr>Perpetua</vt:lpstr>
      <vt:lpstr>Tahoma</vt:lpstr>
      <vt:lpstr>Times New Roman</vt:lpstr>
      <vt:lpstr>Verdana</vt:lpstr>
      <vt:lpstr>Wingdings</vt:lpstr>
      <vt:lpstr>Office Theme</vt:lpstr>
      <vt:lpstr>Visio</vt:lpstr>
      <vt:lpstr>6TH GLOBAL ISLAMIC FINANCE FORUM NOVEMBER 2016, NAIROBI - KENYA</vt:lpstr>
      <vt:lpstr>PowerPoint Presentation</vt:lpstr>
      <vt:lpstr>What is Takaful</vt:lpstr>
      <vt:lpstr>                        OPERATIONALISING TAKAFUL         With A Two-tier Contract (Tabarru’ &amp; Commercial)</vt:lpstr>
      <vt:lpstr>Management Responsibility</vt:lpstr>
      <vt:lpstr> Takaful Regulatory Framework </vt:lpstr>
      <vt:lpstr>Difference Between Takaful and Insurance</vt:lpstr>
      <vt:lpstr>Differences…(continued)</vt:lpstr>
      <vt:lpstr>Takaful &amp; Economy</vt:lpstr>
      <vt:lpstr>Takaful &amp; Economy…</vt:lpstr>
      <vt:lpstr>     Successful Developments..   Nigeria’s Minister of Finance Launches Takaful  Operations from 2013 SI</vt:lpstr>
      <vt:lpstr>     Successful Developments..  Nigeria’s Minister of Finance Launches Takaful  Operations from 2013 </vt:lpstr>
      <vt:lpstr>   Successful Developments.. </vt:lpstr>
      <vt:lpstr>  Takaful Potentials In Africa  </vt:lpstr>
      <vt:lpstr>RESOLUTION!!!</vt:lpstr>
      <vt:lpstr>  </vt:lpstr>
      <vt:lpstr>PowerPoint Presentation</vt:lpstr>
      <vt:lpstr>Basic Elements of Takaful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السلام عليكم ورحمة الله وبركاته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West Africa</dc:title>
  <dc:creator>JOOF</dc:creator>
  <cp:lastModifiedBy>Joof Jaiz Takaful</cp:lastModifiedBy>
  <cp:revision>227</cp:revision>
  <cp:lastPrinted>2016-11-02T16:45:13Z</cp:lastPrinted>
  <dcterms:created xsi:type="dcterms:W3CDTF">2015-05-24T17:32:47Z</dcterms:created>
  <dcterms:modified xsi:type="dcterms:W3CDTF">2016-11-03T18:16:10Z</dcterms:modified>
</cp:coreProperties>
</file>